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sldIdLst>
    <p:sldId id="256" r:id="rId5"/>
    <p:sldId id="303" r:id="rId6"/>
    <p:sldId id="267" r:id="rId7"/>
    <p:sldId id="265" r:id="rId8"/>
    <p:sldId id="272" r:id="rId9"/>
    <p:sldId id="269" r:id="rId10"/>
    <p:sldId id="297" r:id="rId11"/>
    <p:sldId id="292" r:id="rId12"/>
    <p:sldId id="298" r:id="rId13"/>
    <p:sldId id="299" r:id="rId14"/>
    <p:sldId id="300" r:id="rId15"/>
    <p:sldId id="304" r:id="rId16"/>
  </p:sldIdLst>
  <p:sldSz cx="9906000" cy="6858000" type="A4"/>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827" userDrawn="1">
          <p15:clr>
            <a:srgbClr val="A4A3A4"/>
          </p15:clr>
        </p15:guide>
        <p15:guide id="2" pos="3369" userDrawn="1">
          <p15:clr>
            <a:srgbClr val="A4A3A4"/>
          </p15:clr>
        </p15:guide>
        <p15:guide id="3" orient="horz" pos="1888" userDrawn="1">
          <p15:clr>
            <a:srgbClr val="A4A3A4"/>
          </p15:clr>
        </p15:guide>
        <p15:guide id="4" orient="horz" pos="2160" userDrawn="1">
          <p15:clr>
            <a:srgbClr val="A4A3A4"/>
          </p15:clr>
        </p15:guide>
        <p15:guide id="5" pos="4141" userDrawn="1">
          <p15:clr>
            <a:srgbClr val="A4A3A4"/>
          </p15:clr>
        </p15:guide>
        <p15:guide id="6" pos="38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027" autoAdjust="0"/>
  </p:normalViewPr>
  <p:slideViewPr>
    <p:cSldViewPr snapToGrid="0" showGuides="1">
      <p:cViewPr>
        <p:scale>
          <a:sx n="66" d="100"/>
          <a:sy n="66" d="100"/>
        </p:scale>
        <p:origin x="1290" y="60"/>
      </p:cViewPr>
      <p:guideLst>
        <p:guide pos="1827"/>
        <p:guide pos="3369"/>
        <p:guide orient="horz" pos="1888"/>
        <p:guide orient="horz" pos="2160"/>
        <p:guide pos="4141"/>
        <p:guide pos="3882"/>
      </p:guideLst>
    </p:cSldViewPr>
  </p:slideViewPr>
  <p:outlineViewPr>
    <p:cViewPr>
      <p:scale>
        <a:sx n="33" d="100"/>
        <a:sy n="33" d="100"/>
      </p:scale>
      <p:origin x="0" y="-885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wmf"/></Relationships>
</file>

<file path=ppt/media/image1.jpeg>
</file>

<file path=ppt/media/image10.png>
</file>

<file path=ppt/media/image12.png>
</file>

<file path=ppt/media/image14.png>
</file>

<file path=ppt/media/image16.png>
</file>

<file path=ppt/media/image2.jpeg>
</file>

<file path=ppt/media/image3.jpg>
</file>

<file path=ppt/media/image4.png>
</file>

<file path=ppt/media/image5.png>
</file>

<file path=ppt/media/image6.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89819F-B314-48E5-BC53-90D7D3314F2D}" type="datetimeFigureOut">
              <a:rPr lang="de-DE" smtClean="0"/>
              <a:t>21.04.2017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217C91-4582-4AC5-9D9A-1CF5E6D5B498}" type="slidenum">
              <a:rPr lang="de-DE" smtClean="0"/>
              <a:t>‹Nr.›</a:t>
            </a:fld>
            <a:endParaRPr lang="de-DE"/>
          </a:p>
        </p:txBody>
      </p:sp>
    </p:spTree>
    <p:extLst>
      <p:ext uri="{BB962C8B-B14F-4D97-AF65-F5344CB8AC3E}">
        <p14:creationId xmlns:p14="http://schemas.microsoft.com/office/powerpoint/2010/main" val="26954872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504869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a:p>
        </p:txBody>
      </p:sp>
    </p:spTree>
    <p:extLst>
      <p:ext uri="{BB962C8B-B14F-4D97-AF65-F5344CB8AC3E}">
        <p14:creationId xmlns:p14="http://schemas.microsoft.com/office/powerpoint/2010/main" val="22871349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14659048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4 - Left dark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2" y="0"/>
            <a:ext cx="9906000" cy="6858000"/>
          </a:xfrm>
          <a:prstGeom prst="rect">
            <a:avLst/>
          </a:prstGeom>
        </p:spPr>
      </p:pic>
      <p:sp>
        <p:nvSpPr>
          <p:cNvPr id="7"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4</a:t>
            </a:r>
            <a:br>
              <a:rPr lang="en-GB" dirty="0" smtClean="0"/>
            </a:br>
            <a:r>
              <a:rPr lang="en-GB" dirty="0" smtClean="0"/>
              <a:t>dark left vertical image</a:t>
            </a:r>
            <a:endParaRPr lang="en-US" dirty="0"/>
          </a:p>
        </p:txBody>
      </p:sp>
      <p:sp>
        <p:nvSpPr>
          <p:cNvPr id="9"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8387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TextBox 29"/>
          <p:cNvSpPr txBox="1"/>
          <p:nvPr userDrawn="1">
            <p:custDataLst>
              <p:tags r:id="rId38"/>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GB"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703" r:id="rId4"/>
    <p:sldLayoutId id="2147483675" r:id="rId5"/>
    <p:sldLayoutId id="2147483680" r:id="rId6"/>
    <p:sldLayoutId id="2147483707" r:id="rId7"/>
    <p:sldLayoutId id="2147483729" r:id="rId8"/>
    <p:sldLayoutId id="2147483708" r:id="rId9"/>
    <p:sldLayoutId id="2147483723" r:id="rId10"/>
    <p:sldLayoutId id="2147483726" r:id="rId11"/>
    <p:sldLayoutId id="2147483730" r:id="rId12"/>
    <p:sldLayoutId id="2147483666" r:id="rId13"/>
    <p:sldLayoutId id="2147483705" r:id="rId14"/>
    <p:sldLayoutId id="2147483689" r:id="rId15"/>
    <p:sldLayoutId id="2147483690" r:id="rId16"/>
    <p:sldLayoutId id="2147483692" r:id="rId17"/>
    <p:sldLayoutId id="2147483693" r:id="rId18"/>
    <p:sldLayoutId id="2147483694" r:id="rId19"/>
    <p:sldLayoutId id="2147483695" r:id="rId20"/>
    <p:sldLayoutId id="2147483701" r:id="rId21"/>
    <p:sldLayoutId id="2147483697" r:id="rId22"/>
    <p:sldLayoutId id="2147483698" r:id="rId23"/>
    <p:sldLayoutId id="2147483699" r:id="rId24"/>
    <p:sldLayoutId id="2147483711" r:id="rId25"/>
    <p:sldLayoutId id="2147483712" r:id="rId26"/>
    <p:sldLayoutId id="2147483682" r:id="rId27"/>
    <p:sldLayoutId id="2147483683" r:id="rId28"/>
    <p:sldLayoutId id="2147483684" r:id="rId29"/>
    <p:sldLayoutId id="2147483685" r:id="rId30"/>
    <p:sldLayoutId id="2147483720" r:id="rId31"/>
    <p:sldLayoutId id="2147483721" r:id="rId32"/>
    <p:sldLayoutId id="2147483719" r:id="rId33"/>
    <p:sldLayoutId id="2147483728" r:id="rId34"/>
    <p:sldLayoutId id="2147483667" r:id="rId35"/>
    <p:sldLayoutId id="2147483732" r:id="rId36"/>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6.wmf"/><Relationship Id="rId4" Type="http://schemas.openxmlformats.org/officeDocument/2006/relationships/package" Target="../embeddings/Microsoft_Excel-Arbeitsblatt1.xlsx"/></Relationships>
</file>

<file path=ppt/slides/_rels/slide10.xml.rels><?xml version="1.0" encoding="UTF-8" standalone="yes"?>
<Relationships xmlns="http://schemas.openxmlformats.org/package/2006/relationships"><Relationship Id="rId8" Type="http://schemas.openxmlformats.org/officeDocument/2006/relationships/tags" Target="../tags/tag44.xml"/><Relationship Id="rId3" Type="http://schemas.openxmlformats.org/officeDocument/2006/relationships/tags" Target="../tags/tag39.xml"/><Relationship Id="rId7" Type="http://schemas.openxmlformats.org/officeDocument/2006/relationships/tags" Target="../tags/tag43.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tags" Target="../tags/tag42.xml"/><Relationship Id="rId11" Type="http://schemas.openxmlformats.org/officeDocument/2006/relationships/image" Target="../media/image14.png"/><Relationship Id="rId5" Type="http://schemas.openxmlformats.org/officeDocument/2006/relationships/tags" Target="../tags/tag41.xml"/><Relationship Id="rId10" Type="http://schemas.openxmlformats.org/officeDocument/2006/relationships/image" Target="../media/image13.emf"/><Relationship Id="rId4" Type="http://schemas.openxmlformats.org/officeDocument/2006/relationships/tags" Target="../tags/tag40.xml"/><Relationship Id="rId9"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tags" Target="../tags/tag46.xml"/><Relationship Id="rId7" Type="http://schemas.openxmlformats.org/officeDocument/2006/relationships/image" Target="../media/image15.emf"/><Relationship Id="rId2" Type="http://schemas.openxmlformats.org/officeDocument/2006/relationships/tags" Target="../tags/tag45.xml"/><Relationship Id="rId1" Type="http://schemas.openxmlformats.org/officeDocument/2006/relationships/vmlDrawing" Target="../drawings/vmlDrawing3.vml"/><Relationship Id="rId6" Type="http://schemas.openxmlformats.org/officeDocument/2006/relationships/slideLayout" Target="../slideLayouts/slideLayout11.xml"/><Relationship Id="rId11" Type="http://schemas.openxmlformats.org/officeDocument/2006/relationships/image" Target="../media/image6.wmf"/><Relationship Id="rId5" Type="http://schemas.openxmlformats.org/officeDocument/2006/relationships/tags" Target="../tags/tag48.xml"/><Relationship Id="rId10" Type="http://schemas.openxmlformats.org/officeDocument/2006/relationships/package" Target="../embeddings/Microsoft_Excel-Arbeitsblatt3.xlsx"/><Relationship Id="rId4" Type="http://schemas.openxmlformats.org/officeDocument/2006/relationships/tags" Target="../tags/tag47.xml"/><Relationship Id="rId9" Type="http://schemas.openxmlformats.org/officeDocument/2006/relationships/oleObject" Target="../embeddings/oleObject3.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6.xml"/><Relationship Id="rId1" Type="http://schemas.openxmlformats.org/officeDocument/2006/relationships/tags" Target="../tags/tag4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tags" Target="../tags/tag4.xml"/><Relationship Id="rId7" Type="http://schemas.openxmlformats.org/officeDocument/2006/relationships/image" Target="../media/image7.emf"/><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slideLayout" Target="../slideLayouts/slideLayout14.xml"/><Relationship Id="rId11" Type="http://schemas.openxmlformats.org/officeDocument/2006/relationships/image" Target="../media/image6.wmf"/><Relationship Id="rId5" Type="http://schemas.openxmlformats.org/officeDocument/2006/relationships/tags" Target="../tags/tag6.xml"/><Relationship Id="rId10" Type="http://schemas.openxmlformats.org/officeDocument/2006/relationships/package" Target="../embeddings/Microsoft_Excel-Arbeitsblatt2.xlsx"/><Relationship Id="rId4" Type="http://schemas.openxmlformats.org/officeDocument/2006/relationships/tags" Target="../tags/tag5.xml"/><Relationship Id="rId9" Type="http://schemas.openxmlformats.org/officeDocument/2006/relationships/oleObject" Target="../embeddings/oleObject2.bin"/></Relationships>
</file>

<file path=ppt/slides/_rels/slide4.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5" Type="http://schemas.openxmlformats.org/officeDocument/2006/relationships/slideLayout" Target="../slideLayouts/slideLayout14.xml"/><Relationship Id="rId4" Type="http://schemas.openxmlformats.org/officeDocument/2006/relationships/tags" Target="../tags/tag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8" Type="http://schemas.openxmlformats.org/officeDocument/2006/relationships/tags" Target="../tags/tag18.xml"/><Relationship Id="rId13" Type="http://schemas.openxmlformats.org/officeDocument/2006/relationships/tags" Target="../tags/tag23.xml"/><Relationship Id="rId18" Type="http://schemas.openxmlformats.org/officeDocument/2006/relationships/image" Target="../media/image9.emf"/><Relationship Id="rId3" Type="http://schemas.openxmlformats.org/officeDocument/2006/relationships/tags" Target="../tags/tag13.xml"/><Relationship Id="rId7" Type="http://schemas.openxmlformats.org/officeDocument/2006/relationships/tags" Target="../tags/tag17.xml"/><Relationship Id="rId12" Type="http://schemas.openxmlformats.org/officeDocument/2006/relationships/tags" Target="../tags/tag22.xml"/><Relationship Id="rId17" Type="http://schemas.openxmlformats.org/officeDocument/2006/relationships/slideLayout" Target="../slideLayouts/slideLayout11.xml"/><Relationship Id="rId2" Type="http://schemas.openxmlformats.org/officeDocument/2006/relationships/tags" Target="../tags/tag12.xml"/><Relationship Id="rId16" Type="http://schemas.openxmlformats.org/officeDocument/2006/relationships/tags" Target="../tags/tag26.xml"/><Relationship Id="rId1" Type="http://schemas.openxmlformats.org/officeDocument/2006/relationships/tags" Target="../tags/tag11.xml"/><Relationship Id="rId6" Type="http://schemas.openxmlformats.org/officeDocument/2006/relationships/tags" Target="../tags/tag16.xml"/><Relationship Id="rId11" Type="http://schemas.openxmlformats.org/officeDocument/2006/relationships/tags" Target="../tags/tag21.xml"/><Relationship Id="rId5" Type="http://schemas.openxmlformats.org/officeDocument/2006/relationships/tags" Target="../tags/tag15.xml"/><Relationship Id="rId15" Type="http://schemas.openxmlformats.org/officeDocument/2006/relationships/tags" Target="../tags/tag25.xml"/><Relationship Id="rId10" Type="http://schemas.openxmlformats.org/officeDocument/2006/relationships/tags" Target="../tags/tag20.xml"/><Relationship Id="rId19" Type="http://schemas.openxmlformats.org/officeDocument/2006/relationships/image" Target="../media/image10.png"/><Relationship Id="rId4" Type="http://schemas.openxmlformats.org/officeDocument/2006/relationships/tags" Target="../tags/tag14.xml"/><Relationship Id="rId9" Type="http://schemas.openxmlformats.org/officeDocument/2006/relationships/tags" Target="../tags/tag19.xml"/><Relationship Id="rId14" Type="http://schemas.openxmlformats.org/officeDocument/2006/relationships/tags" Target="../tags/tag24.xml"/></Relationships>
</file>

<file path=ppt/slides/_rels/slide9.xml.rels><?xml version="1.0" encoding="UTF-8" standalone="yes"?>
<Relationships xmlns="http://schemas.openxmlformats.org/package/2006/relationships"><Relationship Id="rId8" Type="http://schemas.openxmlformats.org/officeDocument/2006/relationships/tags" Target="../tags/tag34.xml"/><Relationship Id="rId13" Type="http://schemas.openxmlformats.org/officeDocument/2006/relationships/image" Target="../media/image12.png"/><Relationship Id="rId3" Type="http://schemas.openxmlformats.org/officeDocument/2006/relationships/tags" Target="../tags/tag29.xml"/><Relationship Id="rId7" Type="http://schemas.openxmlformats.org/officeDocument/2006/relationships/tags" Target="../tags/tag33.xml"/><Relationship Id="rId12" Type="http://schemas.openxmlformats.org/officeDocument/2006/relationships/image" Target="../media/image11.emf"/><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11" Type="http://schemas.openxmlformats.org/officeDocument/2006/relationships/slideLayout" Target="../slideLayouts/slideLayout11.xml"/><Relationship Id="rId5" Type="http://schemas.openxmlformats.org/officeDocument/2006/relationships/tags" Target="../tags/tag31.xml"/><Relationship Id="rId10" Type="http://schemas.openxmlformats.org/officeDocument/2006/relationships/tags" Target="../tags/tag36.xml"/><Relationship Id="rId4" Type="http://schemas.openxmlformats.org/officeDocument/2006/relationships/tags" Target="../tags/tag30.xml"/><Relationship Id="rId9" Type="http://schemas.openxmlformats.org/officeDocument/2006/relationships/tags" Target="../tags/tag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Workbook</a:t>
            </a:r>
            <a:br>
              <a:rPr lang="en-US" sz="10000" dirty="0" smtClean="0"/>
            </a:br>
            <a:r>
              <a:rPr lang="en-US" sz="10000" dirty="0" smtClean="0"/>
              <a:t>Expenses – </a:t>
            </a:r>
            <a:r>
              <a:rPr lang="en-US" sz="10000" dirty="0" err="1" smtClean="0"/>
              <a:t>CoS</a:t>
            </a:r>
            <a:r>
              <a:rPr lang="en-US" sz="10000" dirty="0" smtClean="0"/>
              <a:t> (Historical)</a:t>
            </a:r>
            <a:r>
              <a:rPr lang="en-US" dirty="0" smtClean="0"/>
              <a:t/>
            </a:r>
            <a:br>
              <a:rPr lang="en-US" dirty="0" smtClean="0"/>
            </a:br>
            <a:endParaRPr lang="en-US"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2" name="Objekt 1"/>
          <p:cNvGraphicFramePr>
            <a:graphicFrameLocks noChangeAspect="1"/>
          </p:cNvGraphicFramePr>
          <p:nvPr>
            <p:extLst>
              <p:ext uri="{D42A27DB-BD31-4B8C-83A1-F6EECF244321}">
                <p14:modId xmlns:p14="http://schemas.microsoft.com/office/powerpoint/2010/main" val="488214593"/>
              </p:ext>
            </p:extLst>
          </p:nvPr>
        </p:nvGraphicFramePr>
        <p:xfrm>
          <a:off x="-1128713" y="6021388"/>
          <a:ext cx="914400" cy="771525"/>
        </p:xfrm>
        <a:graphic>
          <a:graphicData uri="http://schemas.openxmlformats.org/presentationml/2006/ole">
            <mc:AlternateContent xmlns:mc="http://schemas.openxmlformats.org/markup-compatibility/2006">
              <mc:Choice xmlns:v="urn:schemas-microsoft-com:vml" Requires="v">
                <p:oleObj spid="_x0000_s5164" name="Arbeitsblatt" showAsIcon="1" r:id="rId4" imgW="914400" imgH="771480" progId="Excel.Sheet.12">
                  <p:embed/>
                </p:oleObj>
              </mc:Choice>
              <mc:Fallback>
                <p:oleObj name="Arbeitsblatt" showAsIcon="1" r:id="rId4" imgW="914400" imgH="771480" progId="Excel.Sheet.12">
                  <p:embed/>
                  <p:pic>
                    <p:nvPicPr>
                      <p:cNvPr id="0" name=""/>
                      <p:cNvPicPr/>
                      <p:nvPr/>
                    </p:nvPicPr>
                    <p:blipFill>
                      <a:blip r:embed="rId5"/>
                      <a:stretch>
                        <a:fillRect/>
                      </a:stretch>
                    </p:blipFill>
                    <p:spPr>
                      <a:xfrm>
                        <a:off x="-1128713" y="602138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0"/>
          </p:nvPr>
        </p:nvSpPr>
        <p:spPr/>
        <p:txBody>
          <a:bodyPr/>
          <a:lstStyle/>
          <a:p>
            <a:r>
              <a:rPr lang="en-US" dirty="0" smtClean="0"/>
              <a:t>R&amp;D costs show an average level of slightly above 7% of sales. </a:t>
            </a:r>
          </a:p>
          <a:p>
            <a:r>
              <a:rPr lang="en-US" dirty="0" smtClean="0"/>
              <a:t>The key measure historically taken to manage R&amp;D cost was to close a R&amp;D center in Northern Europe (high labor costs) with respective activities largely transferred to existing R&amp;D centers in Germany.</a:t>
            </a:r>
          </a:p>
          <a:p>
            <a:r>
              <a:rPr lang="en-US" dirty="0" smtClean="0"/>
              <a:t>In addition management has recently started to build up own R&amp;D in China (and has in 2010 used short time work arrangements in Germany to temporarily reduce personnel cost).</a:t>
            </a:r>
          </a:p>
          <a:p>
            <a:endParaRPr lang="en-US" dirty="0"/>
          </a:p>
        </p:txBody>
      </p:sp>
      <p:sp>
        <p:nvSpPr>
          <p:cNvPr id="5" name="Titel 4"/>
          <p:cNvSpPr>
            <a:spLocks noGrp="1"/>
          </p:cNvSpPr>
          <p:nvPr>
            <p:ph type="title"/>
          </p:nvPr>
        </p:nvSpPr>
        <p:spPr/>
        <p:txBody>
          <a:bodyPr/>
          <a:lstStyle/>
          <a:p>
            <a:r>
              <a:rPr lang="en-US" sz="4000" dirty="0" smtClean="0"/>
              <a:t>Example analysis – </a:t>
            </a:r>
            <a:r>
              <a:rPr lang="en-US" dirty="0" smtClean="0"/>
              <a:t>Research &amp; development costs</a:t>
            </a:r>
            <a:endParaRPr lang="en-US" dirty="0"/>
          </a:p>
        </p:txBody>
      </p:sp>
      <p:sp>
        <p:nvSpPr>
          <p:cNvPr id="6" name="Textplatzhalter 5"/>
          <p:cNvSpPr>
            <a:spLocks noGrp="1"/>
          </p:cNvSpPr>
          <p:nvPr>
            <p:ph type="body" sz="quarter" idx="13"/>
          </p:nvPr>
        </p:nvSpPr>
        <p:spPr/>
        <p:txBody>
          <a:bodyPr/>
          <a:lstStyle/>
          <a:p>
            <a:r>
              <a:rPr lang="en-US" dirty="0"/>
              <a:t>Expenses – Cost of Sales Method (historical)</a:t>
            </a:r>
          </a:p>
        </p:txBody>
      </p:sp>
      <p:sp>
        <p:nvSpPr>
          <p:cNvPr id="57" name="Rectangle 4"/>
          <p:cNvSpPr>
            <a:spLocks noChangeArrowheads="1"/>
          </p:cNvSpPr>
          <p:nvPr>
            <p:custDataLst>
              <p:tags r:id="rId1"/>
            </p:custDataLst>
          </p:nvPr>
        </p:nvSpPr>
        <p:spPr bwMode="auto">
          <a:xfrm>
            <a:off x="6616513" y="1431503"/>
            <a:ext cx="2798417" cy="1447204"/>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b="1" dirty="0">
                <a:solidFill>
                  <a:schemeClr val="bg1"/>
                </a:solidFill>
              </a:rPr>
              <a:t>Linking of the R&amp;D costs with R&amp;D projects: </a:t>
            </a:r>
          </a:p>
          <a:p>
            <a:pPr marL="357188" lvl="2" indent="-357188" defTabSz="762000" eaLnBrk="0" hangingPunct="0">
              <a:lnSpc>
                <a:spcPct val="90000"/>
              </a:lnSpc>
            </a:pPr>
            <a:endParaRPr lang="en-US" sz="800" dirty="0" smtClean="0">
              <a:solidFill>
                <a:schemeClr val="bg1"/>
              </a:solidFill>
            </a:endParaRPr>
          </a:p>
          <a:p>
            <a:pPr marL="0" lvl="2" defTabSz="762000" eaLnBrk="0" hangingPunct="0">
              <a:lnSpc>
                <a:spcPct val="90000"/>
              </a:lnSpc>
            </a:pPr>
            <a:r>
              <a:rPr lang="en-US" sz="800" dirty="0">
                <a:solidFill>
                  <a:schemeClr val="bg1"/>
                </a:solidFill>
              </a:rPr>
              <a:t>An analysis of R&amp;D costs by cost category (e.g. Personnel, external research, etc.) is often sufficient in case R&amp;D activities consists of several smaller projects.</a:t>
            </a:r>
          </a:p>
          <a:p>
            <a:pPr marL="0" lvl="2" defTabSz="762000" eaLnBrk="0" hangingPunct="0">
              <a:lnSpc>
                <a:spcPct val="90000"/>
              </a:lnSpc>
            </a:pPr>
            <a:r>
              <a:rPr lang="en-US" sz="800" dirty="0">
                <a:solidFill>
                  <a:schemeClr val="bg1"/>
                </a:solidFill>
              </a:rPr>
              <a:t>However, as soon as basic research, extensive product innovations or  large individual research projects are made, the cost analysis should be linked to the corresponding research projects (R&amp;D budget for the project, timeline, expected benefit).</a:t>
            </a:r>
          </a:p>
          <a:p>
            <a:pPr marL="0" lvl="2" defTabSz="762000" eaLnBrk="0" hangingPunct="0">
              <a:lnSpc>
                <a:spcPct val="90000"/>
              </a:lnSpc>
            </a:pPr>
            <a:r>
              <a:rPr lang="en-US" sz="800" dirty="0">
                <a:solidFill>
                  <a:schemeClr val="bg1"/>
                </a:solidFill>
              </a:rPr>
              <a:t>The corresponding analyses must be designed and conducted for the individual company.</a:t>
            </a:r>
          </a:p>
        </p:txBody>
      </p:sp>
      <p:pic>
        <p:nvPicPr>
          <p:cNvPr id="9" name="Grafik 8"/>
          <p:cNvPicPr>
            <a:picLocks noChangeAspect="1"/>
          </p:cNvPicPr>
          <p:nvPr>
            <p:custDataLst>
              <p:tags r:id="rId2"/>
            </p:custDataLst>
          </p:nvPr>
        </p:nvPicPr>
        <p:blipFill>
          <a:blip r:embed="rId10"/>
          <a:stretch>
            <a:fillRect/>
          </a:stretch>
        </p:blipFill>
        <p:spPr>
          <a:xfrm>
            <a:off x="2445249" y="1431503"/>
            <a:ext cx="3718427" cy="2529652"/>
          </a:xfrm>
          <a:prstGeom prst="rect">
            <a:avLst/>
          </a:prstGeom>
        </p:spPr>
      </p:pic>
      <p:sp>
        <p:nvSpPr>
          <p:cNvPr id="26" name="Text Box 8"/>
          <p:cNvSpPr txBox="1">
            <a:spLocks noChangeArrowheads="1"/>
          </p:cNvSpPr>
          <p:nvPr>
            <p:custDataLst>
              <p:tags r:id="rId3"/>
            </p:custDataLst>
          </p:nvPr>
        </p:nvSpPr>
        <p:spPr bwMode="gray">
          <a:xfrm>
            <a:off x="2453958" y="3952125"/>
            <a:ext cx="3397251"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Management information; KPMG analysis</a:t>
            </a:r>
            <a:endParaRPr lang="en-US" sz="600" dirty="0">
              <a:cs typeface="Arial" pitchFamily="34" charset="0"/>
            </a:endParaRPr>
          </a:p>
        </p:txBody>
      </p:sp>
      <p:sp>
        <p:nvSpPr>
          <p:cNvPr id="27" name="Rounded Rectangle 2"/>
          <p:cNvSpPr/>
          <p:nvPr>
            <p:custDataLst>
              <p:tags r:id="rId4"/>
            </p:custDataLst>
          </p:nvPr>
        </p:nvSpPr>
        <p:spPr>
          <a:xfrm rot="5400000">
            <a:off x="3693772" y="2146912"/>
            <a:ext cx="158102" cy="501074"/>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8" name="Rounded Rectangle 2"/>
          <p:cNvSpPr/>
          <p:nvPr>
            <p:custDataLst>
              <p:tags r:id="rId5"/>
            </p:custDataLst>
          </p:nvPr>
        </p:nvSpPr>
        <p:spPr>
          <a:xfrm rot="5400000">
            <a:off x="4161356" y="2454479"/>
            <a:ext cx="160762" cy="1361565"/>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9" name="Rectangle 4"/>
          <p:cNvSpPr>
            <a:spLocks noChangeArrowheads="1"/>
          </p:cNvSpPr>
          <p:nvPr>
            <p:custDataLst>
              <p:tags r:id="rId6"/>
            </p:custDataLst>
          </p:nvPr>
        </p:nvSpPr>
        <p:spPr bwMode="auto">
          <a:xfrm>
            <a:off x="6629213" y="2941714"/>
            <a:ext cx="2787837" cy="253877"/>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700" dirty="0">
                <a:solidFill>
                  <a:schemeClr val="bg1"/>
                </a:solidFill>
              </a:rPr>
              <a:t>Short time work arrangement in Germany.</a:t>
            </a:r>
          </a:p>
        </p:txBody>
      </p:sp>
      <p:sp>
        <p:nvSpPr>
          <p:cNvPr id="30" name="Rectangle 4"/>
          <p:cNvSpPr>
            <a:spLocks noChangeArrowheads="1"/>
          </p:cNvSpPr>
          <p:nvPr>
            <p:custDataLst>
              <p:tags r:id="rId7"/>
            </p:custDataLst>
          </p:nvPr>
        </p:nvSpPr>
        <p:spPr bwMode="auto">
          <a:xfrm>
            <a:off x="6629213" y="3276050"/>
            <a:ext cx="2787837" cy="549349"/>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700" dirty="0">
                <a:solidFill>
                  <a:schemeClr val="bg1"/>
                </a:solidFill>
              </a:rPr>
              <a:t>Reduction primarily reflects closing of an R&amp;D </a:t>
            </a:r>
            <a:r>
              <a:rPr lang="en-US" sz="700" dirty="0" smtClean="0">
                <a:solidFill>
                  <a:schemeClr val="bg1"/>
                </a:solidFill>
              </a:rPr>
              <a:t>center </a:t>
            </a:r>
            <a:r>
              <a:rPr lang="en-US" sz="700" dirty="0">
                <a:solidFill>
                  <a:schemeClr val="bg1"/>
                </a:solidFill>
              </a:rPr>
              <a:t>in Northern Europe (which was jointly operated with another group </a:t>
            </a:r>
            <a:r>
              <a:rPr lang="en-US" sz="700" dirty="0" smtClean="0">
                <a:solidFill>
                  <a:schemeClr val="bg1"/>
                </a:solidFill>
              </a:rPr>
              <a:t>company)</a:t>
            </a:r>
          </a:p>
          <a:p>
            <a:pPr algn="ctr" defTabSz="762000" eaLnBrk="0" hangingPunct="0">
              <a:lnSpc>
                <a:spcPct val="90000"/>
              </a:lnSpc>
              <a:spcBef>
                <a:spcPts val="600"/>
              </a:spcBef>
            </a:pPr>
            <a:r>
              <a:rPr lang="en-US" sz="700" dirty="0" smtClean="0">
                <a:solidFill>
                  <a:schemeClr val="bg1"/>
                </a:solidFill>
              </a:rPr>
              <a:t>The </a:t>
            </a:r>
            <a:r>
              <a:rPr lang="en-US" sz="700" dirty="0">
                <a:solidFill>
                  <a:schemeClr val="bg1"/>
                </a:solidFill>
              </a:rPr>
              <a:t>respective R&amp;D functions were transferred to other existing sites.</a:t>
            </a:r>
          </a:p>
        </p:txBody>
      </p:sp>
      <p:cxnSp>
        <p:nvCxnSpPr>
          <p:cNvPr id="31" name="Gewinkelte Verbindung 30"/>
          <p:cNvCxnSpPr>
            <a:stCxn id="29" idx="1"/>
            <a:endCxn id="27" idx="0"/>
          </p:cNvCxnSpPr>
          <p:nvPr/>
        </p:nvCxnSpPr>
        <p:spPr>
          <a:xfrm rot="10800000">
            <a:off x="4023361" y="2456653"/>
            <a:ext cx="2605853" cy="612000"/>
          </a:xfrm>
          <a:prstGeom prst="bentConnector3">
            <a:avLst>
              <a:gd name="adj1" fmla="val 50001"/>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36" name="Gewinkelte Verbindung 35"/>
          <p:cNvCxnSpPr>
            <a:stCxn id="30" idx="1"/>
            <a:endCxn id="28" idx="0"/>
          </p:cNvCxnSpPr>
          <p:nvPr/>
        </p:nvCxnSpPr>
        <p:spPr>
          <a:xfrm rot="10800000">
            <a:off x="4922521" y="3190725"/>
            <a:ext cx="1706693" cy="360000"/>
          </a:xfrm>
          <a:prstGeom prst="bentConnector3">
            <a:avLst>
              <a:gd name="adj1" fmla="val 50000"/>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p:custDataLst>
              <p:tags r:id="rId8"/>
            </p:custDataLst>
          </p:nvPr>
        </p:nvPicPr>
        <p:blipFill>
          <a:blip r:embed="rId11"/>
          <a:stretch>
            <a:fillRect/>
          </a:stretch>
        </p:blipFill>
        <p:spPr>
          <a:xfrm>
            <a:off x="-2793400" y="2291174"/>
            <a:ext cx="1999661" cy="2225233"/>
          </a:xfrm>
          <a:prstGeom prst="rect">
            <a:avLst/>
          </a:prstGeom>
        </p:spPr>
      </p:pic>
    </p:spTree>
    <p:extLst>
      <p:ext uri="{BB962C8B-B14F-4D97-AF65-F5344CB8AC3E}">
        <p14:creationId xmlns:p14="http://schemas.microsoft.com/office/powerpoint/2010/main" val="16000550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0"/>
          </p:nvPr>
        </p:nvSpPr>
        <p:spPr/>
        <p:txBody>
          <a:bodyPr/>
          <a:lstStyle/>
          <a:p>
            <a:r>
              <a:rPr lang="en-US" dirty="0" smtClean="0"/>
              <a:t>Based on management's assessment, approximately 45% of the total 2012 cost base is considered fixed (i.e. can hardly be changed within a time horizon of one year).</a:t>
            </a:r>
          </a:p>
          <a:p>
            <a:r>
              <a:rPr lang="en-US" dirty="0" smtClean="0"/>
              <a:t>This qualitative assessment broadly corresponds with cost trends observed from 2011 to 2012.</a:t>
            </a:r>
          </a:p>
          <a:p>
            <a:endParaRPr lang="en-US" dirty="0"/>
          </a:p>
        </p:txBody>
      </p:sp>
      <p:sp>
        <p:nvSpPr>
          <p:cNvPr id="5" name="Titel 4"/>
          <p:cNvSpPr>
            <a:spLocks noGrp="1"/>
          </p:cNvSpPr>
          <p:nvPr>
            <p:ph type="title"/>
          </p:nvPr>
        </p:nvSpPr>
        <p:spPr/>
        <p:txBody>
          <a:bodyPr/>
          <a:lstStyle/>
          <a:p>
            <a:r>
              <a:rPr lang="en-US" sz="4000" dirty="0" smtClean="0"/>
              <a:t>Example analysis – </a:t>
            </a:r>
            <a:r>
              <a:rPr lang="en-US" dirty="0" smtClean="0"/>
              <a:t>Fixed vs. variable costs analysis</a:t>
            </a:r>
            <a:endParaRPr lang="en-US" dirty="0"/>
          </a:p>
        </p:txBody>
      </p:sp>
      <p:sp>
        <p:nvSpPr>
          <p:cNvPr id="6" name="Textplatzhalter 5"/>
          <p:cNvSpPr>
            <a:spLocks noGrp="1"/>
          </p:cNvSpPr>
          <p:nvPr>
            <p:ph type="body" sz="quarter" idx="13"/>
          </p:nvPr>
        </p:nvSpPr>
        <p:spPr/>
        <p:txBody>
          <a:bodyPr/>
          <a:lstStyle/>
          <a:p>
            <a:r>
              <a:rPr lang="en-US" dirty="0"/>
              <a:t>Expenses – Cost of Sales Method (historical)</a:t>
            </a:r>
          </a:p>
        </p:txBody>
      </p:sp>
      <p:sp>
        <p:nvSpPr>
          <p:cNvPr id="57" name="Rectangle 4"/>
          <p:cNvSpPr>
            <a:spLocks noChangeArrowheads="1"/>
          </p:cNvSpPr>
          <p:nvPr>
            <p:custDataLst>
              <p:tags r:id="rId2"/>
            </p:custDataLst>
          </p:nvPr>
        </p:nvSpPr>
        <p:spPr bwMode="auto">
          <a:xfrm>
            <a:off x="6616513" y="1431503"/>
            <a:ext cx="2798417" cy="951212"/>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0" lvl="2" defTabSz="762000" eaLnBrk="0" hangingPunct="0">
              <a:lnSpc>
                <a:spcPct val="90000"/>
              </a:lnSpc>
            </a:pPr>
            <a:r>
              <a:rPr lang="en-US" sz="800" dirty="0" smtClean="0">
                <a:solidFill>
                  <a:schemeClr val="bg1"/>
                </a:solidFill>
              </a:rPr>
              <a:t>Note:</a:t>
            </a:r>
          </a:p>
          <a:p>
            <a:pPr marL="0" lvl="2" defTabSz="762000" eaLnBrk="0" hangingPunct="0">
              <a:lnSpc>
                <a:spcPct val="90000"/>
              </a:lnSpc>
            </a:pPr>
            <a:r>
              <a:rPr lang="en-US" sz="800" dirty="0" smtClean="0">
                <a:solidFill>
                  <a:schemeClr val="bg1"/>
                </a:solidFill>
              </a:rPr>
              <a:t>A </a:t>
            </a:r>
            <a:r>
              <a:rPr lang="en-US" sz="800" dirty="0">
                <a:solidFill>
                  <a:schemeClr val="bg1"/>
                </a:solidFill>
              </a:rPr>
              <a:t>‘contribution margin’ P&amp;L format, as typically used for controlling reports, may provide better insights into fixed versus variable costs.</a:t>
            </a:r>
          </a:p>
          <a:p>
            <a:pPr marL="0" lvl="2" defTabSz="762000" eaLnBrk="0" hangingPunct="0">
              <a:lnSpc>
                <a:spcPct val="90000"/>
              </a:lnSpc>
            </a:pPr>
            <a:r>
              <a:rPr lang="en-US" sz="800" dirty="0">
                <a:solidFill>
                  <a:schemeClr val="bg1"/>
                </a:solidFill>
              </a:rPr>
              <a:t>However, it will be very difficult to map such ‘contribution margin’ analysis to the "normal" P&amp;L (as reported under IFRS) and investors typically prefer to have all analysis </a:t>
            </a:r>
            <a:r>
              <a:rPr lang="en-US" sz="800" dirty="0" smtClean="0">
                <a:solidFill>
                  <a:schemeClr val="bg1"/>
                </a:solidFill>
              </a:rPr>
              <a:t>focused </a:t>
            </a:r>
            <a:r>
              <a:rPr lang="en-US" sz="800" dirty="0">
                <a:solidFill>
                  <a:schemeClr val="bg1"/>
                </a:solidFill>
              </a:rPr>
              <a:t>on and reconciled to IFRS reporting.</a:t>
            </a:r>
          </a:p>
        </p:txBody>
      </p:sp>
      <p:sp>
        <p:nvSpPr>
          <p:cNvPr id="26" name="Text Box 8"/>
          <p:cNvSpPr txBox="1">
            <a:spLocks noChangeArrowheads="1"/>
          </p:cNvSpPr>
          <p:nvPr>
            <p:custDataLst>
              <p:tags r:id="rId3"/>
            </p:custDataLst>
          </p:nvPr>
        </p:nvSpPr>
        <p:spPr bwMode="gray">
          <a:xfrm>
            <a:off x="2453958" y="3211896"/>
            <a:ext cx="3397251"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Management information; KPMG analysis</a:t>
            </a:r>
            <a:endParaRPr lang="en-US" sz="600" dirty="0">
              <a:cs typeface="Arial" pitchFamily="34" charset="0"/>
            </a:endParaRPr>
          </a:p>
        </p:txBody>
      </p:sp>
      <p:pic>
        <p:nvPicPr>
          <p:cNvPr id="10" name="Grafik 9"/>
          <p:cNvPicPr>
            <a:picLocks noChangeAspect="1"/>
          </p:cNvPicPr>
          <p:nvPr>
            <p:custDataLst>
              <p:tags r:id="rId4"/>
            </p:custDataLst>
          </p:nvPr>
        </p:nvPicPr>
        <p:blipFill>
          <a:blip r:embed="rId7"/>
          <a:stretch>
            <a:fillRect/>
          </a:stretch>
        </p:blipFill>
        <p:spPr>
          <a:xfrm>
            <a:off x="2445249" y="1431503"/>
            <a:ext cx="3725903" cy="1790636"/>
          </a:xfrm>
          <a:prstGeom prst="rect">
            <a:avLst/>
          </a:prstGeom>
        </p:spPr>
      </p:pic>
      <p:pic>
        <p:nvPicPr>
          <p:cNvPr id="4" name="Grafik 3"/>
          <p:cNvPicPr>
            <a:picLocks noChangeAspect="1"/>
          </p:cNvPicPr>
          <p:nvPr>
            <p:custDataLst>
              <p:tags r:id="rId5"/>
            </p:custDataLst>
          </p:nvPr>
        </p:nvPicPr>
        <p:blipFill>
          <a:blip r:embed="rId8"/>
          <a:stretch>
            <a:fillRect/>
          </a:stretch>
        </p:blipFill>
        <p:spPr>
          <a:xfrm>
            <a:off x="-2793400" y="2660682"/>
            <a:ext cx="1981372" cy="2225233"/>
          </a:xfrm>
          <a:prstGeom prst="rect">
            <a:avLst/>
          </a:prstGeom>
        </p:spPr>
      </p:pic>
      <p:graphicFrame>
        <p:nvGraphicFramePr>
          <p:cNvPr id="12" name="Objekt 11"/>
          <p:cNvGraphicFramePr>
            <a:graphicFrameLocks noChangeAspect="1"/>
          </p:cNvGraphicFramePr>
          <p:nvPr>
            <p:extLst>
              <p:ext uri="{D42A27DB-BD31-4B8C-83A1-F6EECF244321}">
                <p14:modId xmlns:p14="http://schemas.microsoft.com/office/powerpoint/2010/main" val="934098906"/>
              </p:ext>
            </p:extLst>
          </p:nvPr>
        </p:nvGraphicFramePr>
        <p:xfrm>
          <a:off x="-1726428" y="5134698"/>
          <a:ext cx="914400" cy="771525"/>
        </p:xfrm>
        <a:graphic>
          <a:graphicData uri="http://schemas.openxmlformats.org/presentationml/2006/ole">
            <mc:AlternateContent xmlns:mc="http://schemas.openxmlformats.org/markup-compatibility/2006">
              <mc:Choice xmlns:v="urn:schemas-microsoft-com:vml" Requires="v">
                <p:oleObj spid="_x0000_s7212" name="Arbeitsblatt" showAsIcon="1" r:id="rId10" imgW="914400" imgH="771480" progId="Excel.Sheet.12">
                  <p:embed/>
                </p:oleObj>
              </mc:Choice>
              <mc:Fallback>
                <p:oleObj name="Arbeitsblatt" showAsIcon="1" r:id="rId10" imgW="914400" imgH="771480" progId="Excel.Sheet.12">
                  <p:embed/>
                  <p:pic>
                    <p:nvPicPr>
                      <p:cNvPr id="0" name=""/>
                      <p:cNvPicPr/>
                      <p:nvPr/>
                    </p:nvPicPr>
                    <p:blipFill>
                      <a:blip r:embed="rId11"/>
                      <a:stretch>
                        <a:fillRect/>
                      </a:stretch>
                    </p:blipFill>
                    <p:spPr>
                      <a:xfrm>
                        <a:off x="-1726428" y="513469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21582488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17357635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39468884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Expenses – Cost of Sales Method (historical</a:t>
            </a:r>
            <a:r>
              <a:rPr lang="en-US" dirty="0"/>
              <a:t>)</a:t>
            </a:r>
          </a:p>
        </p:txBody>
      </p:sp>
      <p:sp>
        <p:nvSpPr>
          <p:cNvPr id="4" name="Titel 3"/>
          <p:cNvSpPr>
            <a:spLocks noGrp="1"/>
          </p:cNvSpPr>
          <p:nvPr>
            <p:ph type="title"/>
          </p:nvPr>
        </p:nvSpPr>
        <p:spPr/>
        <p:txBody>
          <a:bodyPr/>
          <a:lstStyle/>
          <a:p>
            <a:r>
              <a:rPr lang="en-US" dirty="0" smtClean="0"/>
              <a:t>Overview (1/2)</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defTabSz="762000">
                <a:lnSpc>
                  <a:spcPct val="95000"/>
                </a:lnSpc>
                <a:spcBef>
                  <a:spcPct val="60000"/>
                </a:spcBef>
                <a:buClr>
                  <a:srgbClr val="000066"/>
                </a:buClr>
              </a:pPr>
              <a:r>
                <a:rPr lang="en-US" sz="900" b="1" dirty="0" smtClean="0">
                  <a:solidFill>
                    <a:schemeClr val="bg1"/>
                  </a:solidFill>
                </a:rPr>
                <a:t>Understand the trends and drivers for the costs below gross margin in the historical period.</a:t>
              </a:r>
            </a:p>
          </p:txBody>
        </p:sp>
      </p:grpSp>
      <p:sp>
        <p:nvSpPr>
          <p:cNvPr id="26" name="Text Placeholder 5"/>
          <p:cNvSpPr>
            <a:spLocks noGrp="1"/>
          </p:cNvSpPr>
          <p:nvPr>
            <p:ph type="body" sz="quarter" idx="11"/>
          </p:nvPr>
        </p:nvSpPr>
        <p:spPr>
          <a:xfrm>
            <a:off x="498097" y="2153260"/>
            <a:ext cx="2411413" cy="2170501"/>
          </a:xfrm>
          <a:ln w="6350">
            <a:noFill/>
          </a:ln>
        </p:spPr>
        <p:txBody>
          <a:bodyPr vert="horz" lIns="0" tIns="0" rIns="0" bIns="0" rtlCol="0" anchor="t" anchorCtr="0">
            <a:noAutofit/>
          </a:bodyPr>
          <a:lstStyle/>
          <a:p>
            <a:pPr>
              <a:spcAft>
                <a:spcPts val="600"/>
              </a:spcAft>
            </a:pPr>
            <a:r>
              <a:rPr lang="en-US" sz="900" dirty="0" smtClean="0">
                <a:solidFill>
                  <a:schemeClr val="accent1"/>
                </a:solidFill>
              </a:rPr>
              <a:t>Buy Side/Sell Side/JV/Turnaround</a:t>
            </a:r>
          </a:p>
          <a:p>
            <a:pPr lvl="2"/>
            <a:r>
              <a:rPr lang="en-US" dirty="0" smtClean="0"/>
              <a:t>Costs below gross profit will have a significant influence on the profitability of the target entity. </a:t>
            </a:r>
          </a:p>
          <a:p>
            <a:pPr lvl="2"/>
            <a:r>
              <a:rPr lang="en-US" dirty="0" smtClean="0"/>
              <a:t>Analysis of historic costs to form a view on underlying performance and respective projections in the business plan requires a thorough understanding of the relevant cost drivers.</a:t>
            </a:r>
            <a:endParaRPr lang="en-US" dirty="0"/>
          </a:p>
        </p:txBody>
      </p:sp>
      <p:sp>
        <p:nvSpPr>
          <p:cNvPr id="28" name="Rechteck 18"/>
          <p:cNvSpPr/>
          <p:nvPr/>
        </p:nvSpPr>
        <p:spPr>
          <a:xfrm>
            <a:off x="3015762" y="1875810"/>
            <a:ext cx="6401288"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241692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50" y="4367721"/>
            <a:ext cx="241692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4686300"/>
            <a:ext cx="2411413" cy="1335088"/>
          </a:xfrm>
          <a:ln w="6350">
            <a:noFill/>
          </a:ln>
        </p:spPr>
        <p:txBody>
          <a:bodyPr vert="horz" lIns="0" tIns="0" rIns="0" bIns="0" rtlCol="0" anchor="t" anchorCtr="0">
            <a:noAutofit/>
          </a:bodyPr>
          <a:lstStyle/>
          <a:p>
            <a:pPr lvl="2"/>
            <a:r>
              <a:rPr lang="en-US" dirty="0"/>
              <a:t>Such analysis is relevant across all Deal Advisory functions and should be linked to </a:t>
            </a:r>
            <a:r>
              <a:rPr lang="en-US" dirty="0" smtClean="0"/>
              <a:t>workbooks 'Sales and Gross Profit (Historical)', 'Sales and Gross Profit (Planning)', </a:t>
            </a:r>
            <a:r>
              <a:rPr lang="en-US" dirty="0"/>
              <a:t>'</a:t>
            </a:r>
            <a:r>
              <a:rPr lang="en-US" dirty="0" smtClean="0"/>
              <a:t>Normalized Earnings” and “Provisions'.</a:t>
            </a:r>
            <a:endParaRPr lang="en-US" dirty="0"/>
          </a:p>
          <a:p>
            <a:pPr lvl="2"/>
            <a:r>
              <a:rPr lang="en-US" dirty="0" smtClean="0"/>
              <a:t>Gathering </a:t>
            </a:r>
            <a:r>
              <a:rPr lang="en-US" dirty="0"/>
              <a:t>of sector-specific KPIs </a:t>
            </a:r>
            <a:r>
              <a:rPr lang="en-US" dirty="0" smtClean="0"/>
              <a:t>(e.g. KGS Benchmarking Requests, Benchmarking Plus Tool).</a:t>
            </a:r>
            <a:endParaRPr lang="en-US" dirty="0"/>
          </a:p>
        </p:txBody>
      </p:sp>
      <p:sp>
        <p:nvSpPr>
          <p:cNvPr id="33" name="Text Placeholder 5"/>
          <p:cNvSpPr>
            <a:spLocks noGrp="1"/>
          </p:cNvSpPr>
          <p:nvPr>
            <p:ph type="body" sz="quarter" idx="11"/>
          </p:nvPr>
        </p:nvSpPr>
        <p:spPr>
          <a:xfrm>
            <a:off x="6023495" y="2153260"/>
            <a:ext cx="3393556" cy="2170501"/>
          </a:xfrm>
          <a:ln w="6350">
            <a:noFill/>
          </a:ln>
        </p:spPr>
        <p:txBody>
          <a:bodyPr vert="horz" lIns="0" tIns="0" rIns="0" bIns="0" rtlCol="0" anchor="t" anchorCtr="0">
            <a:noAutofit/>
          </a:bodyPr>
          <a:lstStyle/>
          <a:p>
            <a:pPr>
              <a:spcAft>
                <a:spcPts val="400"/>
              </a:spcAft>
            </a:pPr>
            <a:r>
              <a:rPr lang="en-US" sz="900" dirty="0" smtClean="0"/>
              <a:t>Definition and Methodology</a:t>
            </a:r>
            <a:endParaRPr lang="en-US" sz="900" dirty="0"/>
          </a:p>
          <a:p>
            <a:pPr lvl="2">
              <a:spcAft>
                <a:spcPts val="400"/>
              </a:spcAft>
            </a:pPr>
            <a:r>
              <a:rPr lang="en-US" dirty="0"/>
              <a:t>This </a:t>
            </a:r>
            <a:r>
              <a:rPr lang="en-US" dirty="0" smtClean="0"/>
              <a:t>workbook </a:t>
            </a:r>
            <a:r>
              <a:rPr lang="en-US" dirty="0"/>
              <a:t>covers the costs below gross margin which would normally include:</a:t>
            </a:r>
          </a:p>
          <a:p>
            <a:pPr lvl="3">
              <a:spcAft>
                <a:spcPts val="400"/>
              </a:spcAft>
            </a:pPr>
            <a:r>
              <a:rPr lang="en-US" dirty="0"/>
              <a:t>Sales and distribution costs;</a:t>
            </a:r>
          </a:p>
          <a:p>
            <a:pPr lvl="3">
              <a:spcAft>
                <a:spcPts val="400"/>
              </a:spcAft>
            </a:pPr>
            <a:r>
              <a:rPr lang="en-US" dirty="0"/>
              <a:t>Administrative costs;</a:t>
            </a:r>
          </a:p>
          <a:p>
            <a:pPr lvl="3">
              <a:spcAft>
                <a:spcPts val="400"/>
              </a:spcAft>
            </a:pPr>
            <a:r>
              <a:rPr lang="en-US" dirty="0"/>
              <a:t>Research and development costs;</a:t>
            </a:r>
          </a:p>
          <a:p>
            <a:pPr lvl="3">
              <a:spcAft>
                <a:spcPts val="400"/>
              </a:spcAft>
            </a:pPr>
            <a:r>
              <a:rPr lang="en-US" dirty="0"/>
              <a:t>Other income/expenses</a:t>
            </a:r>
          </a:p>
          <a:p>
            <a:pPr lvl="2">
              <a:spcAft>
                <a:spcPts val="400"/>
              </a:spcAft>
            </a:pPr>
            <a:r>
              <a:rPr lang="en-US" dirty="0"/>
              <a:t>Interest and taxes are not part of EBIT(DA), but may be </a:t>
            </a:r>
            <a:r>
              <a:rPr lang="en-US" dirty="0" smtClean="0"/>
              <a:t>analyzed </a:t>
            </a:r>
            <a:r>
              <a:rPr lang="en-US" dirty="0"/>
              <a:t>more closely in certain cases.</a:t>
            </a:r>
          </a:p>
          <a:p>
            <a:pPr lvl="2">
              <a:spcAft>
                <a:spcPts val="400"/>
              </a:spcAft>
            </a:pPr>
            <a:r>
              <a:rPr lang="en-US" dirty="0"/>
              <a:t>Especially for larger groups meaningful cost and cost driver analysis typically benefits from a drill down by Business Unit (segment), by region or by legal entity, rather that analysis of consolidated group figures only. </a:t>
            </a:r>
          </a:p>
          <a:p>
            <a:pPr lvl="2">
              <a:spcAft>
                <a:spcPts val="400"/>
              </a:spcAft>
            </a:pPr>
            <a:r>
              <a:rPr lang="en-US" dirty="0"/>
              <a:t>A key challenge for </a:t>
            </a:r>
            <a:r>
              <a:rPr lang="en-US" dirty="0" err="1"/>
              <a:t>CoS</a:t>
            </a:r>
            <a:r>
              <a:rPr lang="en-US" dirty="0"/>
              <a:t> </a:t>
            </a:r>
            <a:r>
              <a:rPr lang="en-US" dirty="0" smtClean="0"/>
              <a:t>analysis </a:t>
            </a:r>
            <a:r>
              <a:rPr lang="en-US" dirty="0"/>
              <a:t>is typically to obtain a drill down into functional costs (selling and distribution, admin, R&amp;D, etc.) and the respective cost drivers (e.g. own personnel/headcount, outsourced services, rent/leasing, depreciation, </a:t>
            </a:r>
            <a:r>
              <a:rPr lang="en-US" dirty="0" smtClean="0"/>
              <a:t>etc.). </a:t>
            </a:r>
            <a:endParaRPr lang="en-US" dirty="0"/>
          </a:p>
          <a:p>
            <a:pPr lvl="2">
              <a:spcAft>
                <a:spcPts val="400"/>
              </a:spcAft>
            </a:pPr>
            <a:r>
              <a:rPr lang="en-US" dirty="0" smtClean="0"/>
              <a:t>General data sources:</a:t>
            </a:r>
          </a:p>
          <a:p>
            <a:pPr lvl="3">
              <a:spcAft>
                <a:spcPts val="400"/>
              </a:spcAft>
            </a:pPr>
            <a:r>
              <a:rPr lang="en-US" dirty="0" smtClean="0"/>
              <a:t>(Monthly) management reporting and other controlling reports;</a:t>
            </a:r>
          </a:p>
          <a:p>
            <a:pPr lvl="3">
              <a:spcAft>
                <a:spcPts val="400"/>
              </a:spcAft>
            </a:pPr>
            <a:r>
              <a:rPr lang="en-US" dirty="0" smtClean="0"/>
              <a:t>Audited financial statements;</a:t>
            </a:r>
          </a:p>
          <a:p>
            <a:pPr lvl="3">
              <a:spcAft>
                <a:spcPts val="400"/>
              </a:spcAft>
            </a:pPr>
            <a:r>
              <a:rPr lang="en-US" dirty="0" smtClean="0"/>
              <a:t>General ledger</a:t>
            </a:r>
          </a:p>
        </p:txBody>
      </p:sp>
      <p:sp>
        <p:nvSpPr>
          <p:cNvPr id="27" name="Text Box 8"/>
          <p:cNvSpPr txBox="1">
            <a:spLocks noChangeArrowheads="1"/>
          </p:cNvSpPr>
          <p:nvPr>
            <p:custDataLst>
              <p:tags r:id="rId2"/>
            </p:custDataLst>
          </p:nvPr>
        </p:nvSpPr>
        <p:spPr bwMode="gray">
          <a:xfrm>
            <a:off x="3015762" y="5329646"/>
            <a:ext cx="2875084" cy="691742"/>
          </a:xfrm>
          <a:prstGeom prst="rect">
            <a:avLst/>
          </a:prstGeom>
          <a:solidFill>
            <a:srgbClr val="BC204B"/>
          </a:solidFill>
          <a:ln w="6350">
            <a:noFill/>
            <a:miter lim="800000"/>
            <a:headEnd type="none" w="sm" len="sm"/>
            <a:tailEnd type="none" w="sm" len="sm"/>
          </a:ln>
          <a:effectLst/>
        </p:spPr>
        <p:txBody>
          <a:bodyPr wrap="square" lIns="53975" tIns="53975" rIns="53975" bIns="53975" anchor="b">
            <a:noAutofit/>
          </a:bodyPr>
          <a:lstStyle/>
          <a:p>
            <a:pPr marL="358775" indent="-358775" defTabSz="762000" eaLnBrk="0" hangingPunct="0">
              <a:spcBef>
                <a:spcPts val="200"/>
              </a:spcBef>
              <a:tabLst>
                <a:tab pos="358775" algn="l"/>
              </a:tabLst>
            </a:pPr>
            <a:r>
              <a:rPr lang="en-US" sz="700" dirty="0">
                <a:solidFill>
                  <a:schemeClr val="bg1"/>
                </a:solidFill>
                <a:cs typeface="Arial" pitchFamily="34" charset="0"/>
              </a:rPr>
              <a:t>Note:	Expenses should be presented negative since this will help to understand the respective (sub)totals. </a:t>
            </a:r>
          </a:p>
          <a:p>
            <a:pPr marL="358775" indent="-358775" defTabSz="762000" eaLnBrk="0" hangingPunct="0">
              <a:spcBef>
                <a:spcPts val="200"/>
              </a:spcBef>
              <a:tabLst>
                <a:tab pos="358775" algn="l"/>
              </a:tabLst>
            </a:pPr>
            <a:r>
              <a:rPr lang="en-US" sz="700" dirty="0" smtClean="0">
                <a:solidFill>
                  <a:schemeClr val="bg1"/>
                </a:solidFill>
                <a:cs typeface="Arial" pitchFamily="34" charset="0"/>
              </a:rPr>
              <a:t>	In </a:t>
            </a:r>
            <a:r>
              <a:rPr lang="en-US" sz="700" dirty="0">
                <a:solidFill>
                  <a:schemeClr val="bg1"/>
                </a:solidFill>
                <a:cs typeface="Arial" pitchFamily="34" charset="0"/>
              </a:rPr>
              <a:t>order to avoid mistakes with leading signs, breakdown of cost items should also be reported negatively. For % of sales we recommend using positive signs also for cost items.</a:t>
            </a:r>
          </a:p>
        </p:txBody>
      </p:sp>
      <p:pic>
        <p:nvPicPr>
          <p:cNvPr id="11" name="Grafik 10"/>
          <p:cNvPicPr>
            <a:picLocks noChangeAspect="1"/>
          </p:cNvPicPr>
          <p:nvPr>
            <p:custDataLst>
              <p:tags r:id="rId3"/>
            </p:custDataLst>
          </p:nvPr>
        </p:nvPicPr>
        <p:blipFill>
          <a:blip r:embed="rId7"/>
          <a:stretch>
            <a:fillRect/>
          </a:stretch>
        </p:blipFill>
        <p:spPr>
          <a:xfrm>
            <a:off x="3015762" y="2153260"/>
            <a:ext cx="2901480" cy="2886353"/>
          </a:xfrm>
          <a:prstGeom prst="rect">
            <a:avLst/>
          </a:prstGeom>
        </p:spPr>
      </p:pic>
      <p:sp>
        <p:nvSpPr>
          <p:cNvPr id="18" name="Rectangle 4"/>
          <p:cNvSpPr>
            <a:spLocks noChangeArrowheads="1"/>
          </p:cNvSpPr>
          <p:nvPr>
            <p:custDataLst>
              <p:tags r:id="rId4"/>
            </p:custDataLst>
          </p:nvPr>
        </p:nvSpPr>
        <p:spPr bwMode="auto">
          <a:xfrm>
            <a:off x="7315200" y="137161"/>
            <a:ext cx="2101849" cy="1106424"/>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The workbook contains examples of income statements prepared according to IFRS. Expenses are disclosed by the cost of sales method.</a:t>
            </a:r>
          </a:p>
          <a:p>
            <a:pPr algn="ctr" defTabSz="762000" eaLnBrk="0" hangingPunct="0">
              <a:lnSpc>
                <a:spcPct val="90000"/>
              </a:lnSpc>
              <a:spcBef>
                <a:spcPts val="600"/>
              </a:spcBef>
            </a:pPr>
            <a:r>
              <a:rPr lang="en-US" sz="900" dirty="0" smtClean="0">
                <a:solidFill>
                  <a:schemeClr val="bg1"/>
                </a:solidFill>
              </a:rPr>
              <a:t>Benchmarking Plus tool is available in Germany</a:t>
            </a:r>
            <a:r>
              <a:rPr lang="en-US" sz="900" dirty="0">
                <a:solidFill>
                  <a:schemeClr val="bg1"/>
                </a:solidFill>
              </a:rPr>
              <a:t>. Please ask for benchmarking options in your region.</a:t>
            </a:r>
          </a:p>
        </p:txBody>
      </p:sp>
      <p:pic>
        <p:nvPicPr>
          <p:cNvPr id="3" name="Grafik 2"/>
          <p:cNvPicPr>
            <a:picLocks noChangeAspect="1"/>
          </p:cNvPicPr>
          <p:nvPr>
            <p:custDataLst>
              <p:tags r:id="rId5"/>
            </p:custDataLst>
          </p:nvPr>
        </p:nvPicPr>
        <p:blipFill>
          <a:blip r:embed="rId8"/>
          <a:stretch>
            <a:fillRect/>
          </a:stretch>
        </p:blipFill>
        <p:spPr>
          <a:xfrm>
            <a:off x="-2793400" y="2112823"/>
            <a:ext cx="1981372" cy="2219136"/>
          </a:xfrm>
          <a:prstGeom prst="rect">
            <a:avLst/>
          </a:prstGeom>
        </p:spPr>
      </p:pic>
      <p:graphicFrame>
        <p:nvGraphicFramePr>
          <p:cNvPr id="20" name="Objekt 19"/>
          <p:cNvGraphicFramePr>
            <a:graphicFrameLocks noChangeAspect="1"/>
          </p:cNvGraphicFramePr>
          <p:nvPr>
            <p:extLst>
              <p:ext uri="{D42A27DB-BD31-4B8C-83A1-F6EECF244321}">
                <p14:modId xmlns:p14="http://schemas.microsoft.com/office/powerpoint/2010/main" val="3574248634"/>
              </p:ext>
            </p:extLst>
          </p:nvPr>
        </p:nvGraphicFramePr>
        <p:xfrm>
          <a:off x="-1726428" y="1435285"/>
          <a:ext cx="914400" cy="771525"/>
        </p:xfrm>
        <a:graphic>
          <a:graphicData uri="http://schemas.openxmlformats.org/presentationml/2006/ole">
            <mc:AlternateContent xmlns:mc="http://schemas.openxmlformats.org/markup-compatibility/2006">
              <mc:Choice xmlns:v="urn:schemas-microsoft-com:vml" Requires="v">
                <p:oleObj spid="_x0000_s6190" name="Arbeitsblatt" showAsIcon="1" r:id="rId10" imgW="914400" imgH="771480" progId="Excel.Sheet.12">
                  <p:embed/>
                </p:oleObj>
              </mc:Choice>
              <mc:Fallback>
                <p:oleObj name="Arbeitsblatt" showAsIcon="1" r:id="rId10" imgW="914400" imgH="771480" progId="Excel.Sheet.12">
                  <p:embed/>
                  <p:pic>
                    <p:nvPicPr>
                      <p:cNvPr id="0" name=""/>
                      <p:cNvPicPr/>
                      <p:nvPr/>
                    </p:nvPicPr>
                    <p:blipFill>
                      <a:blip r:embed="rId11"/>
                      <a:stretch>
                        <a:fillRect/>
                      </a:stretch>
                    </p:blipFill>
                    <p:spPr>
                      <a:xfrm>
                        <a:off x="-1726428" y="143528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Expenses – Cost of Sales Method (historical)</a:t>
            </a:r>
          </a:p>
        </p:txBody>
      </p:sp>
      <p:sp>
        <p:nvSpPr>
          <p:cNvPr id="4" name="Titel 3"/>
          <p:cNvSpPr>
            <a:spLocks noGrp="1"/>
          </p:cNvSpPr>
          <p:nvPr>
            <p:ph type="title"/>
          </p:nvPr>
        </p:nvSpPr>
        <p:spPr/>
        <p:txBody>
          <a:bodyPr/>
          <a:lstStyle/>
          <a:p>
            <a:r>
              <a:rPr lang="en-US" dirty="0" smtClean="0"/>
              <a:t>Overview (2/2) – </a:t>
            </a:r>
            <a:r>
              <a:rPr lang="en-US" sz="4000" dirty="0" smtClean="0"/>
              <a:t>Structure of analysis (Cost of Sales Format) and related workbooks</a:t>
            </a:r>
            <a:endParaRPr lang="en-US" dirty="0"/>
          </a:p>
        </p:txBody>
      </p:sp>
      <p:sp>
        <p:nvSpPr>
          <p:cNvPr id="82" name="Rechteck 77"/>
          <p:cNvSpPr>
            <a:spLocks/>
          </p:cNvSpPr>
          <p:nvPr/>
        </p:nvSpPr>
        <p:spPr>
          <a:xfrm>
            <a:off x="2080790" y="5452606"/>
            <a:ext cx="5689953" cy="560223"/>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“Normalized Earnings"</a:t>
            </a:r>
            <a:endParaRPr lang="en-US" sz="900" dirty="0" smtClean="0">
              <a:solidFill>
                <a:srgbClr val="00338D"/>
              </a:solidFill>
              <a:latin typeface="Arial" pitchFamily="34" charset="0"/>
              <a:cs typeface="Arial" pitchFamily="34" charset="0"/>
            </a:endParaRPr>
          </a:p>
        </p:txBody>
      </p:sp>
      <p:grpSp>
        <p:nvGrpSpPr>
          <p:cNvPr id="83" name="Gruppieren 72"/>
          <p:cNvGrpSpPr>
            <a:grpSpLocks/>
          </p:cNvGrpSpPr>
          <p:nvPr/>
        </p:nvGrpSpPr>
        <p:grpSpPr>
          <a:xfrm>
            <a:off x="2080791" y="3401170"/>
            <a:ext cx="5689952" cy="2029679"/>
            <a:chOff x="1954415" y="3408496"/>
            <a:chExt cx="6026385" cy="2258879"/>
          </a:xfrm>
          <a:solidFill>
            <a:srgbClr val="D9D9D9"/>
          </a:solidFill>
        </p:grpSpPr>
        <p:sp>
          <p:nvSpPr>
            <p:cNvPr id="84" name="Rechteck 77"/>
            <p:cNvSpPr>
              <a:spLocks/>
            </p:cNvSpPr>
            <p:nvPr/>
          </p:nvSpPr>
          <p:spPr>
            <a:xfrm>
              <a:off x="1954415" y="3408496"/>
              <a:ext cx="6026385" cy="1538868"/>
            </a:xfrm>
            <a:prstGeom prst="rect">
              <a:avLst/>
            </a:prstGeom>
            <a:grpFill/>
            <a:ln w="28575">
              <a:solidFill>
                <a:schemeClr val="tx2"/>
              </a:solid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"Expenses Cost of Sales Method"</a:t>
              </a:r>
              <a:endParaRPr lang="en-US" sz="900" dirty="0" smtClean="0">
                <a:solidFill>
                  <a:srgbClr val="00338D"/>
                </a:solidFill>
                <a:latin typeface="Arial" pitchFamily="34" charset="0"/>
                <a:cs typeface="Arial" pitchFamily="34" charset="0"/>
              </a:endParaRPr>
            </a:p>
          </p:txBody>
        </p:sp>
        <p:sp>
          <p:nvSpPr>
            <p:cNvPr id="85" name="Rechteck 77"/>
            <p:cNvSpPr>
              <a:spLocks/>
            </p:cNvSpPr>
            <p:nvPr/>
          </p:nvSpPr>
          <p:spPr>
            <a:xfrm>
              <a:off x="1954415" y="4991398"/>
              <a:ext cx="6026385" cy="675977"/>
            </a:xfrm>
            <a:prstGeom prst="rect">
              <a:avLst/>
            </a:prstGeom>
            <a:grp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a:t>
              </a:r>
              <a:br>
                <a:rPr lang="en-US" sz="900" b="1" dirty="0" smtClean="0">
                  <a:solidFill>
                    <a:srgbClr val="00338D"/>
                  </a:solidFill>
                  <a:latin typeface="Arial" pitchFamily="34" charset="0"/>
                  <a:cs typeface="Arial" pitchFamily="34" charset="0"/>
                </a:rPr>
              </a:br>
              <a:r>
                <a:rPr lang="en-US" sz="900" b="1" dirty="0" smtClean="0">
                  <a:solidFill>
                    <a:srgbClr val="00338D"/>
                  </a:solidFill>
                  <a:latin typeface="Arial" pitchFamily="34" charset="0"/>
                  <a:cs typeface="Arial" pitchFamily="34" charset="0"/>
                </a:rPr>
                <a:t>“Fixed assets – </a:t>
              </a:r>
              <a:br>
                <a:rPr lang="en-US" sz="900" b="1" dirty="0" smtClean="0">
                  <a:solidFill>
                    <a:srgbClr val="00338D"/>
                  </a:solidFill>
                  <a:latin typeface="Arial" pitchFamily="34" charset="0"/>
                  <a:cs typeface="Arial" pitchFamily="34" charset="0"/>
                </a:rPr>
              </a:br>
              <a:r>
                <a:rPr lang="en-US" sz="900" b="1" dirty="0" smtClean="0">
                  <a:solidFill>
                    <a:srgbClr val="00338D"/>
                  </a:solidFill>
                  <a:latin typeface="Arial" pitchFamily="34" charset="0"/>
                  <a:cs typeface="Arial" pitchFamily="34" charset="0"/>
                </a:rPr>
                <a:t>CAPEX"</a:t>
              </a:r>
              <a:endParaRPr lang="en-US" sz="900" dirty="0" smtClean="0">
                <a:solidFill>
                  <a:srgbClr val="00338D"/>
                </a:solidFill>
                <a:latin typeface="Arial" pitchFamily="34" charset="0"/>
                <a:cs typeface="Arial" pitchFamily="34" charset="0"/>
              </a:endParaRPr>
            </a:p>
          </p:txBody>
        </p:sp>
      </p:grpSp>
      <p:sp>
        <p:nvSpPr>
          <p:cNvPr id="86" name="Rechteck 35"/>
          <p:cNvSpPr/>
          <p:nvPr/>
        </p:nvSpPr>
        <p:spPr>
          <a:xfrm>
            <a:off x="7815146" y="1422601"/>
            <a:ext cx="1601364"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Commentary</a:t>
            </a:r>
            <a:endParaRPr lang="en-US" sz="900" b="1" dirty="0"/>
          </a:p>
        </p:txBody>
      </p:sp>
      <p:sp>
        <p:nvSpPr>
          <p:cNvPr id="87" name="Rechteck 37"/>
          <p:cNvSpPr/>
          <p:nvPr/>
        </p:nvSpPr>
        <p:spPr>
          <a:xfrm>
            <a:off x="7815686" y="1775273"/>
            <a:ext cx="1601364" cy="1939823"/>
          </a:xfrm>
          <a:prstGeom prst="rect">
            <a:avLst/>
          </a:prstGeom>
          <a:solidFill>
            <a:srgbClr val="D9D9D9"/>
          </a:solidFill>
          <a:ln w="12700">
            <a:noFill/>
          </a:ln>
        </p:spPr>
        <p:style>
          <a:lnRef idx="2">
            <a:schemeClr val="accent4"/>
          </a:lnRef>
          <a:fillRef idx="1">
            <a:schemeClr val="lt1"/>
          </a:fillRef>
          <a:effectRef idx="0">
            <a:schemeClr val="accent4"/>
          </a:effectRef>
          <a:fontRef idx="minor">
            <a:schemeClr val="dk1"/>
          </a:fontRef>
        </p:style>
        <p:txBody>
          <a:bodyPr lIns="54000" tIns="54000" rIns="54000" bIns="54000" rtlCol="0" anchor="ctr"/>
          <a:lstStyle/>
          <a:p>
            <a:pPr marL="85725" indent="-84138">
              <a:spcBef>
                <a:spcPts val="400"/>
              </a:spcBef>
              <a:buClr>
                <a:srgbClr val="97989A"/>
              </a:buClr>
              <a:buSzPct val="100000"/>
              <a:defRPr/>
            </a:pPr>
            <a:r>
              <a:rPr lang="en-US" sz="800" dirty="0" smtClean="0">
                <a:solidFill>
                  <a:srgbClr val="000000"/>
                </a:solidFill>
              </a:rPr>
              <a:t>The detailed analyses should</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Improve the understanding of the business model </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Show the trends in financial performance (monthly or quarterly as necessary)</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Identify sales and profit drivers by an appropriately detailed analysis (by product group, customer, etc.) and provide respective benchmarking </a:t>
            </a:r>
          </a:p>
          <a:p>
            <a:pPr marL="0" lvl="1">
              <a:spcAft>
                <a:spcPts val="200"/>
              </a:spcAft>
              <a:buClr>
                <a:schemeClr val="tx2"/>
              </a:buClr>
              <a:buSzPct val="100000"/>
              <a:defRPr/>
            </a:pPr>
            <a:r>
              <a:rPr lang="en-US" sz="800" dirty="0" smtClean="0">
                <a:solidFill>
                  <a:schemeClr val="tx1"/>
                </a:solidFill>
              </a:rPr>
              <a:t>Set the basis for the Business Plan / analysis of projections (</a:t>
            </a:r>
            <a:r>
              <a:rPr lang="en-US" sz="800" dirty="0" smtClean="0">
                <a:solidFill>
                  <a:schemeClr val="tx1"/>
                </a:solidFill>
                <a:sym typeface="Wingdings" panose="05000000000000000000" pitchFamily="2" charset="2"/>
              </a:rPr>
              <a:t></a:t>
            </a:r>
            <a:r>
              <a:rPr lang="en-US" sz="800" dirty="0" smtClean="0">
                <a:solidFill>
                  <a:schemeClr val="tx1"/>
                </a:solidFill>
              </a:rPr>
              <a:t> starting point for financial model)</a:t>
            </a:r>
            <a:endParaRPr lang="en-US" sz="800" dirty="0">
              <a:solidFill>
                <a:schemeClr val="tx1"/>
              </a:solidFill>
            </a:endParaRPr>
          </a:p>
        </p:txBody>
      </p:sp>
      <p:sp>
        <p:nvSpPr>
          <p:cNvPr id="88" name="Rechteck 20"/>
          <p:cNvSpPr/>
          <p:nvPr/>
        </p:nvSpPr>
        <p:spPr>
          <a:xfrm>
            <a:off x="488950" y="1422401"/>
            <a:ext cx="1533221"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lnSpc>
                <a:spcPts val="1100"/>
              </a:lnSpc>
            </a:pPr>
            <a:r>
              <a:rPr lang="en-US" sz="900" b="1" dirty="0" smtClean="0"/>
              <a:t>High level </a:t>
            </a:r>
            <a:br>
              <a:rPr lang="en-US" sz="900" b="1" dirty="0" smtClean="0"/>
            </a:br>
            <a:r>
              <a:rPr lang="en-US" sz="900" b="1" dirty="0" smtClean="0"/>
              <a:t>P&amp;L analysis</a:t>
            </a:r>
            <a:endParaRPr lang="en-US" sz="900" b="1" dirty="0"/>
          </a:p>
        </p:txBody>
      </p:sp>
      <p:sp>
        <p:nvSpPr>
          <p:cNvPr id="89" name="Rechteck 22"/>
          <p:cNvSpPr/>
          <p:nvPr/>
        </p:nvSpPr>
        <p:spPr>
          <a:xfrm>
            <a:off x="489491" y="1775272"/>
            <a:ext cx="1533221" cy="4240946"/>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nchorCtr="0"/>
          <a:lstStyle/>
          <a:p>
            <a:pPr>
              <a:spcBef>
                <a:spcPts val="600"/>
              </a:spcBef>
              <a:buClr>
                <a:srgbClr val="97989A"/>
              </a:buClr>
              <a:buSzPct val="100000"/>
              <a:defRPr/>
            </a:pPr>
            <a:r>
              <a:rPr lang="en-US" sz="800" dirty="0" smtClean="0">
                <a:solidFill>
                  <a:schemeClr val="tx1"/>
                </a:solidFill>
              </a:rPr>
              <a:t>Explanation of key trends (sales growth, profitability in % of sales, significant shifts in individual P&amp;L lines), if necessary supplemented by individual operational KPIs and/or benchmarks; depends strongly on business model and sector of the specific company</a:t>
            </a: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a:spcBef>
                <a:spcPts val="600"/>
              </a:spcBef>
              <a:buClr>
                <a:srgbClr val="97989A"/>
              </a:buClr>
              <a:buSzPct val="100000"/>
              <a:defRPr/>
            </a:pPr>
            <a:r>
              <a:rPr lang="en-US" sz="800" dirty="0" smtClean="0">
                <a:solidFill>
                  <a:schemeClr val="tx1"/>
                </a:solidFill>
              </a:rPr>
              <a:t>Purpose of high level P&amp;L analysis:</a:t>
            </a:r>
          </a:p>
          <a:p>
            <a:pPr marL="216000" indent="-216000">
              <a:spcBef>
                <a:spcPts val="300"/>
              </a:spcBef>
              <a:buClr>
                <a:schemeClr val="tx1"/>
              </a:buClr>
              <a:buSzPct val="100000"/>
              <a:buAutoNum type="alphaLcParenR"/>
              <a:defRPr/>
            </a:pPr>
            <a:r>
              <a:rPr lang="en-US" sz="800" dirty="0" smtClean="0">
                <a:solidFill>
                  <a:schemeClr val="tx1"/>
                </a:solidFill>
              </a:rPr>
              <a:t>Planning of our work: determine key areas of focus for detailed analyses</a:t>
            </a:r>
          </a:p>
          <a:p>
            <a:pPr marL="216000" indent="-216000">
              <a:spcBef>
                <a:spcPts val="300"/>
              </a:spcBef>
              <a:buClr>
                <a:schemeClr val="tx1"/>
              </a:buClr>
              <a:buSzPct val="100000"/>
              <a:buAutoNum type="alphaLcParenR"/>
              <a:defRPr/>
            </a:pPr>
            <a:r>
              <a:rPr lang="en-US" sz="800" dirty="0" smtClean="0">
                <a:solidFill>
                  <a:schemeClr val="tx1"/>
                </a:solidFill>
              </a:rPr>
              <a:t>Reporting: Provide a Big Picture Overview on Target's financial performance and a summary of key trends observed</a:t>
            </a:r>
          </a:p>
          <a:p>
            <a:pPr marL="228600" indent="-142875">
              <a:spcBef>
                <a:spcPts val="300"/>
              </a:spcBef>
              <a:buClr>
                <a:srgbClr val="97989A"/>
              </a:buClr>
              <a:buSzPct val="100000"/>
              <a:buAutoNum type="alphaLcParenR"/>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p:txBody>
      </p:sp>
      <p:sp>
        <p:nvSpPr>
          <p:cNvPr id="90" name="Rechteck 75"/>
          <p:cNvSpPr/>
          <p:nvPr/>
        </p:nvSpPr>
        <p:spPr>
          <a:xfrm>
            <a:off x="2080790" y="1422601"/>
            <a:ext cx="5689953"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Workbooks for in-depth analyses – Value Driver Tree</a:t>
            </a:r>
            <a:endParaRPr lang="en-US" sz="900" b="1" dirty="0"/>
          </a:p>
        </p:txBody>
      </p:sp>
      <p:sp>
        <p:nvSpPr>
          <p:cNvPr id="91" name="Rechteck 77"/>
          <p:cNvSpPr/>
          <p:nvPr/>
        </p:nvSpPr>
        <p:spPr>
          <a:xfrm>
            <a:off x="2080790" y="1775273"/>
            <a:ext cx="5689953" cy="1588177"/>
          </a:xfrm>
          <a:prstGeom prst="rect">
            <a:avLst/>
          </a:prstGeom>
          <a:solidFill>
            <a:srgbClr val="D9D9D9"/>
          </a:solidFill>
          <a:ln w="12700">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”Sales and Gross Profit"</a:t>
            </a:r>
            <a:endParaRPr lang="en-US" sz="900" dirty="0" smtClean="0">
              <a:solidFill>
                <a:srgbClr val="00338D"/>
              </a:solidFill>
              <a:latin typeface="Arial" pitchFamily="34" charset="0"/>
              <a:cs typeface="Arial" pitchFamily="34" charset="0"/>
            </a:endParaRPr>
          </a:p>
        </p:txBody>
      </p:sp>
      <p:sp>
        <p:nvSpPr>
          <p:cNvPr id="92" name="Rectangle 12"/>
          <p:cNvSpPr/>
          <p:nvPr/>
        </p:nvSpPr>
        <p:spPr>
          <a:xfrm>
            <a:off x="571784" y="3233997"/>
            <a:ext cx="1143881" cy="461041"/>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solidFill>
                  <a:schemeClr val="bg1"/>
                </a:solidFill>
              </a:rPr>
              <a:t>EBIT</a:t>
            </a:r>
          </a:p>
          <a:p>
            <a:pPr algn="ctr"/>
            <a:r>
              <a:rPr lang="en-US" sz="800" dirty="0" smtClean="0">
                <a:solidFill>
                  <a:schemeClr val="bg1"/>
                </a:solidFill>
              </a:rPr>
              <a:t>(representing entire P&amp;L)</a:t>
            </a:r>
            <a:endParaRPr lang="en-US" sz="700" dirty="0">
              <a:solidFill>
                <a:schemeClr val="bg1"/>
              </a:solidFill>
            </a:endParaRPr>
          </a:p>
        </p:txBody>
      </p:sp>
      <p:sp>
        <p:nvSpPr>
          <p:cNvPr id="93" name="Rectangle 13"/>
          <p:cNvSpPr/>
          <p:nvPr/>
        </p:nvSpPr>
        <p:spPr>
          <a:xfrm>
            <a:off x="2403199" y="2289198"/>
            <a:ext cx="750057" cy="388612"/>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Gross Profit/</a:t>
            </a:r>
            <a:br>
              <a:rPr lang="en-US" sz="800" b="1" dirty="0" smtClean="0">
                <a:solidFill>
                  <a:schemeClr val="bg1"/>
                </a:solidFill>
              </a:rPr>
            </a:br>
            <a:r>
              <a:rPr lang="en-US" sz="800" b="1" dirty="0" smtClean="0">
                <a:solidFill>
                  <a:schemeClr val="bg1"/>
                </a:solidFill>
              </a:rPr>
              <a:t>Margin</a:t>
            </a:r>
            <a:endParaRPr lang="en-US" sz="800" b="1" dirty="0">
              <a:solidFill>
                <a:schemeClr val="bg1"/>
              </a:solidFill>
            </a:endParaRPr>
          </a:p>
        </p:txBody>
      </p:sp>
      <p:cxnSp>
        <p:nvCxnSpPr>
          <p:cNvPr id="94" name="Elbow Connector 14"/>
          <p:cNvCxnSpPr>
            <a:stCxn id="93" idx="1"/>
            <a:endCxn id="92" idx="3"/>
          </p:cNvCxnSpPr>
          <p:nvPr/>
        </p:nvCxnSpPr>
        <p:spPr>
          <a:xfrm rot="10800000" flipV="1">
            <a:off x="1715665" y="2483503"/>
            <a:ext cx="687534" cy="981013"/>
          </a:xfrm>
          <a:prstGeom prst="bentConnector3">
            <a:avLst>
              <a:gd name="adj1" fmla="val 62181"/>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95" name="Elbow Connector 15"/>
          <p:cNvCxnSpPr>
            <a:stCxn id="122" idx="1"/>
            <a:endCxn id="92" idx="3"/>
          </p:cNvCxnSpPr>
          <p:nvPr/>
        </p:nvCxnSpPr>
        <p:spPr>
          <a:xfrm rot="10800000">
            <a:off x="1715665" y="3464518"/>
            <a:ext cx="687534" cy="720837"/>
          </a:xfrm>
          <a:prstGeom prst="bentConnector3">
            <a:avLst>
              <a:gd name="adj1" fmla="val 61801"/>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96" name="Rectangle 16"/>
          <p:cNvSpPr/>
          <p:nvPr/>
        </p:nvSpPr>
        <p:spPr>
          <a:xfrm>
            <a:off x="3425460" y="2095093"/>
            <a:ext cx="783646"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Sales</a:t>
            </a:r>
            <a:endParaRPr lang="en-US" sz="800" dirty="0">
              <a:solidFill>
                <a:schemeClr val="bg1"/>
              </a:solidFill>
            </a:endParaRPr>
          </a:p>
        </p:txBody>
      </p:sp>
      <p:cxnSp>
        <p:nvCxnSpPr>
          <p:cNvPr id="97" name="Elbow Connector 17"/>
          <p:cNvCxnSpPr>
            <a:stCxn id="93" idx="3"/>
            <a:endCxn id="96" idx="1"/>
          </p:cNvCxnSpPr>
          <p:nvPr/>
        </p:nvCxnSpPr>
        <p:spPr>
          <a:xfrm flipV="1">
            <a:off x="3153256" y="2224482"/>
            <a:ext cx="272203" cy="259022"/>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98" name="Elbow Connector 18"/>
          <p:cNvCxnSpPr>
            <a:stCxn id="100" idx="1"/>
            <a:endCxn id="93" idx="3"/>
          </p:cNvCxnSpPr>
          <p:nvPr/>
        </p:nvCxnSpPr>
        <p:spPr>
          <a:xfrm rot="10800000">
            <a:off x="3153256" y="2483504"/>
            <a:ext cx="272203" cy="517426"/>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99" name="Oval 19"/>
          <p:cNvSpPr/>
          <p:nvPr/>
        </p:nvSpPr>
        <p:spPr>
          <a:xfrm>
            <a:off x="1909126" y="3408330"/>
            <a:ext cx="136301" cy="12940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a:t>
            </a:r>
            <a:endParaRPr lang="en-US" sz="800" b="1" dirty="0">
              <a:solidFill>
                <a:schemeClr val="bg1"/>
              </a:solidFill>
            </a:endParaRPr>
          </a:p>
        </p:txBody>
      </p:sp>
      <p:sp>
        <p:nvSpPr>
          <p:cNvPr id="100" name="Rectangle 22"/>
          <p:cNvSpPr/>
          <p:nvPr/>
        </p:nvSpPr>
        <p:spPr>
          <a:xfrm>
            <a:off x="3425460" y="2871542"/>
            <a:ext cx="783646"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Costs of sales</a:t>
            </a:r>
            <a:endParaRPr lang="en-US" sz="800" dirty="0">
              <a:solidFill>
                <a:schemeClr val="bg1"/>
              </a:solidFill>
            </a:endParaRPr>
          </a:p>
        </p:txBody>
      </p:sp>
      <p:sp>
        <p:nvSpPr>
          <p:cNvPr id="101" name="Rectangle 25"/>
          <p:cNvSpPr/>
          <p:nvPr/>
        </p:nvSpPr>
        <p:spPr>
          <a:xfrm>
            <a:off x="4611111" y="2345341"/>
            <a:ext cx="852843"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Trend analysis (with KPIs)</a:t>
            </a:r>
            <a:endParaRPr lang="en-US" sz="800" dirty="0">
              <a:solidFill>
                <a:schemeClr val="bg1"/>
              </a:solidFill>
            </a:endParaRPr>
          </a:p>
        </p:txBody>
      </p:sp>
      <p:cxnSp>
        <p:nvCxnSpPr>
          <p:cNvPr id="102" name="Elbow Connector 28"/>
          <p:cNvCxnSpPr>
            <a:stCxn id="96" idx="3"/>
          </p:cNvCxnSpPr>
          <p:nvPr/>
        </p:nvCxnSpPr>
        <p:spPr>
          <a:xfrm flipV="1">
            <a:off x="4209106" y="2021847"/>
            <a:ext cx="402006" cy="202635"/>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103" name="Elbow Connector 29"/>
          <p:cNvCxnSpPr>
            <a:stCxn id="96" idx="3"/>
            <a:endCxn id="101" idx="1"/>
          </p:cNvCxnSpPr>
          <p:nvPr/>
        </p:nvCxnSpPr>
        <p:spPr>
          <a:xfrm>
            <a:off x="4209106" y="2224482"/>
            <a:ext cx="402005" cy="250248"/>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104" name="Oval 31"/>
          <p:cNvSpPr/>
          <p:nvPr/>
        </p:nvSpPr>
        <p:spPr>
          <a:xfrm>
            <a:off x="3221008" y="2418601"/>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a:t>
            </a:r>
            <a:endParaRPr lang="en-US" sz="800" b="1" dirty="0">
              <a:solidFill>
                <a:schemeClr val="bg1"/>
              </a:solidFill>
            </a:endParaRPr>
          </a:p>
        </p:txBody>
      </p:sp>
      <p:sp>
        <p:nvSpPr>
          <p:cNvPr id="105" name="Rectangle 34"/>
          <p:cNvSpPr/>
          <p:nvPr/>
        </p:nvSpPr>
        <p:spPr>
          <a:xfrm>
            <a:off x="4611065" y="2716434"/>
            <a:ext cx="852888"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Margin (in % of sales)</a:t>
            </a:r>
            <a:endParaRPr lang="en-US" sz="800" dirty="0">
              <a:solidFill>
                <a:schemeClr val="bg1"/>
              </a:solidFill>
            </a:endParaRPr>
          </a:p>
        </p:txBody>
      </p:sp>
      <p:sp>
        <p:nvSpPr>
          <p:cNvPr id="106" name="Rectangle 35"/>
          <p:cNvSpPr/>
          <p:nvPr/>
        </p:nvSpPr>
        <p:spPr>
          <a:xfrm>
            <a:off x="4611065" y="3033235"/>
            <a:ext cx="852888"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By type of materials</a:t>
            </a:r>
            <a:endParaRPr lang="en-US" sz="800" dirty="0">
              <a:solidFill>
                <a:schemeClr val="bg1"/>
              </a:solidFill>
            </a:endParaRPr>
          </a:p>
        </p:txBody>
      </p:sp>
      <p:cxnSp>
        <p:nvCxnSpPr>
          <p:cNvPr id="107" name="Elbow Connector 36"/>
          <p:cNvCxnSpPr>
            <a:stCxn id="100" idx="3"/>
            <a:endCxn id="105" idx="1"/>
          </p:cNvCxnSpPr>
          <p:nvPr/>
        </p:nvCxnSpPr>
        <p:spPr>
          <a:xfrm flipV="1">
            <a:off x="4209106" y="2845823"/>
            <a:ext cx="401959" cy="155108"/>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108" name="Elbow Connector 37"/>
          <p:cNvCxnSpPr>
            <a:stCxn id="100" idx="3"/>
            <a:endCxn id="106" idx="1"/>
          </p:cNvCxnSpPr>
          <p:nvPr/>
        </p:nvCxnSpPr>
        <p:spPr>
          <a:xfrm>
            <a:off x="4209106" y="3000931"/>
            <a:ext cx="401959" cy="161693"/>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109" name="Straight Arrow Connector 41"/>
          <p:cNvCxnSpPr>
            <a:stCxn id="116" idx="1"/>
            <a:endCxn id="101" idx="3"/>
          </p:cNvCxnSpPr>
          <p:nvPr/>
        </p:nvCxnSpPr>
        <p:spPr>
          <a:xfrm flipH="1" flipV="1">
            <a:off x="5463954" y="2474730"/>
            <a:ext cx="723487" cy="215148"/>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10" name="Rectangle 64"/>
          <p:cNvSpPr/>
          <p:nvPr/>
        </p:nvSpPr>
        <p:spPr>
          <a:xfrm>
            <a:off x="5729129" y="3000916"/>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Price</a:t>
            </a:r>
            <a:endParaRPr lang="en-US" sz="800" dirty="0">
              <a:solidFill>
                <a:schemeClr val="bg1"/>
              </a:solidFill>
            </a:endParaRPr>
          </a:p>
        </p:txBody>
      </p:sp>
      <p:sp>
        <p:nvSpPr>
          <p:cNvPr id="111" name="Rectangle 65"/>
          <p:cNvSpPr/>
          <p:nvPr/>
        </p:nvSpPr>
        <p:spPr>
          <a:xfrm>
            <a:off x="5729129" y="3195021"/>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Volume</a:t>
            </a:r>
            <a:endParaRPr lang="en-US" sz="800" dirty="0">
              <a:solidFill>
                <a:schemeClr val="bg1"/>
              </a:solidFill>
            </a:endParaRPr>
          </a:p>
        </p:txBody>
      </p:sp>
      <p:cxnSp>
        <p:nvCxnSpPr>
          <p:cNvPr id="112" name="Elbow Connector 66"/>
          <p:cNvCxnSpPr>
            <a:stCxn id="106" idx="3"/>
            <a:endCxn id="111" idx="1"/>
          </p:cNvCxnSpPr>
          <p:nvPr/>
        </p:nvCxnSpPr>
        <p:spPr>
          <a:xfrm>
            <a:off x="5463953" y="3162624"/>
            <a:ext cx="265175" cy="97085"/>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113" name="Elbow Connector 67"/>
          <p:cNvCxnSpPr>
            <a:stCxn id="106" idx="3"/>
            <a:endCxn id="110" idx="1"/>
          </p:cNvCxnSpPr>
          <p:nvPr/>
        </p:nvCxnSpPr>
        <p:spPr>
          <a:xfrm flipV="1">
            <a:off x="5463953" y="3065603"/>
            <a:ext cx="265175" cy="97020"/>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114" name="Oval 68"/>
          <p:cNvSpPr/>
          <p:nvPr/>
        </p:nvSpPr>
        <p:spPr>
          <a:xfrm>
            <a:off x="5532105" y="3104644"/>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x</a:t>
            </a:r>
            <a:endParaRPr lang="en-US" sz="800" b="1" dirty="0">
              <a:solidFill>
                <a:schemeClr val="bg1"/>
              </a:solidFill>
            </a:endParaRPr>
          </a:p>
        </p:txBody>
      </p:sp>
      <p:cxnSp>
        <p:nvCxnSpPr>
          <p:cNvPr id="115" name="Straight Arrow Connector 41"/>
          <p:cNvCxnSpPr>
            <a:stCxn id="116" idx="1"/>
            <a:endCxn id="105" idx="3"/>
          </p:cNvCxnSpPr>
          <p:nvPr/>
        </p:nvCxnSpPr>
        <p:spPr>
          <a:xfrm flipH="1">
            <a:off x="5463953" y="2689878"/>
            <a:ext cx="723488" cy="155945"/>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116" name="Rectangle 4"/>
          <p:cNvSpPr>
            <a:spLocks noChangeArrowheads="1"/>
          </p:cNvSpPr>
          <p:nvPr>
            <p:custDataLst>
              <p:tags r:id="rId1"/>
            </p:custDataLst>
          </p:nvPr>
        </p:nvSpPr>
        <p:spPr bwMode="gray">
          <a:xfrm>
            <a:off x="6187441" y="2528776"/>
            <a:ext cx="1525487" cy="322203"/>
          </a:xfrm>
          <a:prstGeom prst="rect">
            <a:avLst/>
          </a:prstGeom>
          <a:solidFill>
            <a:schemeClr val="accent4"/>
          </a:solidFill>
          <a:ln w="6350">
            <a:solidFill>
              <a:schemeClr val="accent4"/>
            </a:solidFill>
            <a:miter lim="800000"/>
            <a:headEnd/>
            <a:tailEnd/>
          </a:ln>
          <a:effectLst/>
        </p:spPr>
        <p:txBody>
          <a:bodyPr lIns="36000" tIns="54000" rIns="36000" bIns="54000" anchor="ctr" anchorCtr="1"/>
          <a:lstStyle/>
          <a:p>
            <a:pPr defTabSz="762000" eaLnBrk="0" hangingPunct="0">
              <a:lnSpc>
                <a:spcPct val="90000"/>
              </a:lnSpc>
            </a:pPr>
            <a:r>
              <a:rPr lang="en-US" sz="700" dirty="0" smtClean="0">
                <a:solidFill>
                  <a:schemeClr val="bg1"/>
                </a:solidFill>
              </a:rPr>
              <a:t>Differentiated by product groups, customers, regions </a:t>
            </a:r>
            <a:r>
              <a:rPr lang="en-US" sz="700" i="1" dirty="0" smtClean="0">
                <a:solidFill>
                  <a:schemeClr val="bg1"/>
                </a:solidFill>
              </a:rPr>
              <a:t>(as applicable)</a:t>
            </a:r>
            <a:endParaRPr lang="en-US" sz="700" dirty="0" smtClean="0">
              <a:solidFill>
                <a:schemeClr val="bg1"/>
              </a:solidFill>
            </a:endParaRPr>
          </a:p>
        </p:txBody>
      </p:sp>
      <p:sp>
        <p:nvSpPr>
          <p:cNvPr id="117" name="Rectangle 64"/>
          <p:cNvSpPr/>
          <p:nvPr/>
        </p:nvSpPr>
        <p:spPr>
          <a:xfrm>
            <a:off x="5729129" y="2073213"/>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Price</a:t>
            </a:r>
            <a:endParaRPr lang="en-US" sz="800" dirty="0">
              <a:solidFill>
                <a:schemeClr val="bg1"/>
              </a:solidFill>
            </a:endParaRPr>
          </a:p>
        </p:txBody>
      </p:sp>
      <p:sp>
        <p:nvSpPr>
          <p:cNvPr id="118" name="Rectangle 65"/>
          <p:cNvSpPr/>
          <p:nvPr/>
        </p:nvSpPr>
        <p:spPr>
          <a:xfrm>
            <a:off x="5729129" y="2267318"/>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Volume</a:t>
            </a:r>
            <a:endParaRPr lang="en-US" sz="800" dirty="0">
              <a:solidFill>
                <a:schemeClr val="bg1"/>
              </a:solidFill>
            </a:endParaRPr>
          </a:p>
        </p:txBody>
      </p:sp>
      <p:cxnSp>
        <p:nvCxnSpPr>
          <p:cNvPr id="119" name="Elbow Connector 66"/>
          <p:cNvCxnSpPr>
            <a:stCxn id="96" idx="3"/>
            <a:endCxn id="118" idx="1"/>
          </p:cNvCxnSpPr>
          <p:nvPr/>
        </p:nvCxnSpPr>
        <p:spPr>
          <a:xfrm>
            <a:off x="4209106" y="2224482"/>
            <a:ext cx="1520023" cy="107523"/>
          </a:xfrm>
          <a:prstGeom prst="bentConnector3">
            <a:avLst>
              <a:gd name="adj1" fmla="val 89181"/>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120" name="Elbow Connector 67"/>
          <p:cNvCxnSpPr>
            <a:stCxn id="96" idx="3"/>
            <a:endCxn id="117" idx="1"/>
          </p:cNvCxnSpPr>
          <p:nvPr/>
        </p:nvCxnSpPr>
        <p:spPr>
          <a:xfrm flipV="1">
            <a:off x="4209106" y="2137900"/>
            <a:ext cx="1520023" cy="86582"/>
          </a:xfrm>
          <a:prstGeom prst="bentConnector3">
            <a:avLst>
              <a:gd name="adj1" fmla="val 87956"/>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121" name="Oval 68"/>
          <p:cNvSpPr/>
          <p:nvPr/>
        </p:nvSpPr>
        <p:spPr>
          <a:xfrm>
            <a:off x="5480847" y="2159795"/>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x</a:t>
            </a:r>
            <a:endParaRPr lang="en-US" sz="800" b="1" dirty="0">
              <a:solidFill>
                <a:schemeClr val="bg1"/>
              </a:solidFill>
            </a:endParaRPr>
          </a:p>
        </p:txBody>
      </p:sp>
      <p:sp>
        <p:nvSpPr>
          <p:cNvPr id="122" name="Rectangle 21"/>
          <p:cNvSpPr/>
          <p:nvPr/>
        </p:nvSpPr>
        <p:spPr>
          <a:xfrm>
            <a:off x="2403199" y="3991049"/>
            <a:ext cx="750057" cy="388612"/>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Expense items below gross profit</a:t>
            </a:r>
            <a:endParaRPr lang="en-US" sz="800" b="1" dirty="0">
              <a:solidFill>
                <a:schemeClr val="bg1"/>
              </a:solidFill>
            </a:endParaRPr>
          </a:p>
        </p:txBody>
      </p:sp>
      <p:sp>
        <p:nvSpPr>
          <p:cNvPr id="123" name="Rectangle 4"/>
          <p:cNvSpPr>
            <a:spLocks noChangeArrowheads="1"/>
          </p:cNvSpPr>
          <p:nvPr>
            <p:custDataLst>
              <p:tags r:id="rId2"/>
            </p:custDataLst>
          </p:nvPr>
        </p:nvSpPr>
        <p:spPr bwMode="gray">
          <a:xfrm>
            <a:off x="6187441" y="5502908"/>
            <a:ext cx="1525488" cy="456694"/>
          </a:xfrm>
          <a:prstGeom prst="rect">
            <a:avLst/>
          </a:prstGeom>
          <a:solidFill>
            <a:schemeClr val="accent4"/>
          </a:solidFill>
          <a:ln w="6350">
            <a:solidFill>
              <a:schemeClr val="accent4"/>
            </a:solidFill>
            <a:miter lim="800000"/>
            <a:headEnd/>
            <a:tailEnd/>
          </a:ln>
          <a:effectLst/>
        </p:spPr>
        <p:txBody>
          <a:bodyPr lIns="36000" tIns="54000" rIns="36000" bIns="54000" anchor="ctr" anchorCtr="1"/>
          <a:lstStyle/>
          <a:p>
            <a:pPr defTabSz="762000" eaLnBrk="0" hangingPunct="0">
              <a:lnSpc>
                <a:spcPct val="90000"/>
              </a:lnSpc>
            </a:pPr>
            <a:r>
              <a:rPr lang="en-US" sz="700" dirty="0">
                <a:solidFill>
                  <a:schemeClr val="bg1"/>
                </a:solidFill>
              </a:rPr>
              <a:t>Adjustment of historical earnings situation by “one-off effects” that are not relevant for the future development</a:t>
            </a:r>
          </a:p>
        </p:txBody>
      </p:sp>
      <p:sp>
        <p:nvSpPr>
          <p:cNvPr id="124" name="Rectangle 21"/>
          <p:cNvSpPr>
            <a:spLocks/>
          </p:cNvSpPr>
          <p:nvPr/>
        </p:nvSpPr>
        <p:spPr>
          <a:xfrm>
            <a:off x="3419433" y="4994342"/>
            <a:ext cx="817809" cy="314637"/>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Depreciation</a:t>
            </a:r>
            <a:endParaRPr lang="en-US" sz="800" dirty="0">
              <a:solidFill>
                <a:schemeClr val="bg1"/>
              </a:solidFill>
            </a:endParaRPr>
          </a:p>
        </p:txBody>
      </p:sp>
      <p:sp>
        <p:nvSpPr>
          <p:cNvPr id="125" name="Rectangle 16"/>
          <p:cNvSpPr/>
          <p:nvPr/>
        </p:nvSpPr>
        <p:spPr>
          <a:xfrm>
            <a:off x="3425460" y="3715096"/>
            <a:ext cx="811782" cy="317280"/>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Sales and distribution costs</a:t>
            </a:r>
            <a:endParaRPr lang="en-US" sz="800" dirty="0">
              <a:solidFill>
                <a:schemeClr val="bg1"/>
              </a:solidFill>
            </a:endParaRPr>
          </a:p>
        </p:txBody>
      </p:sp>
      <p:cxnSp>
        <p:nvCxnSpPr>
          <p:cNvPr id="126" name="Elbow Connector 17"/>
          <p:cNvCxnSpPr>
            <a:stCxn id="122" idx="3"/>
            <a:endCxn id="125" idx="1"/>
          </p:cNvCxnSpPr>
          <p:nvPr/>
        </p:nvCxnSpPr>
        <p:spPr>
          <a:xfrm flipV="1">
            <a:off x="3153256" y="3873736"/>
            <a:ext cx="272204" cy="311619"/>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127" name="Elbow Connector 18"/>
          <p:cNvCxnSpPr>
            <a:stCxn id="128" idx="1"/>
            <a:endCxn id="122" idx="3"/>
          </p:cNvCxnSpPr>
          <p:nvPr/>
        </p:nvCxnSpPr>
        <p:spPr>
          <a:xfrm rot="10800000">
            <a:off x="3153256" y="4185355"/>
            <a:ext cx="272204" cy="386774"/>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128" name="Rectangle 22"/>
          <p:cNvSpPr/>
          <p:nvPr/>
        </p:nvSpPr>
        <p:spPr>
          <a:xfrm>
            <a:off x="3425460" y="4427286"/>
            <a:ext cx="811782" cy="28968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700"/>
              </a:lnSpc>
            </a:pPr>
            <a:r>
              <a:rPr lang="en-US" sz="800" dirty="0" smtClean="0">
                <a:solidFill>
                  <a:schemeClr val="bg1"/>
                </a:solidFill>
              </a:rPr>
              <a:t>Other expenditures (e.g. R&amp;D) </a:t>
            </a:r>
            <a:endParaRPr lang="en-US" sz="800" dirty="0">
              <a:solidFill>
                <a:schemeClr val="bg1"/>
              </a:solidFill>
            </a:endParaRPr>
          </a:p>
        </p:txBody>
      </p:sp>
      <p:sp>
        <p:nvSpPr>
          <p:cNvPr id="129" name="Rectangle 25"/>
          <p:cNvSpPr>
            <a:spLocks/>
          </p:cNvSpPr>
          <p:nvPr/>
        </p:nvSpPr>
        <p:spPr>
          <a:xfrm>
            <a:off x="4542485" y="4289969"/>
            <a:ext cx="1393495" cy="398717"/>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a:solidFill>
                  <a:schemeClr val="bg1"/>
                </a:solidFill>
              </a:rPr>
              <a:t>Analysis of the cost </a:t>
            </a:r>
            <a:r>
              <a:rPr lang="en-US" sz="800" dirty="0" smtClean="0">
                <a:solidFill>
                  <a:schemeClr val="bg1"/>
                </a:solidFill>
              </a:rPr>
              <a:t>structure (fixed </a:t>
            </a:r>
            <a:r>
              <a:rPr lang="en-US" sz="800" dirty="0">
                <a:solidFill>
                  <a:schemeClr val="bg1"/>
                </a:solidFill>
              </a:rPr>
              <a:t>vs</a:t>
            </a:r>
            <a:r>
              <a:rPr lang="en-US" sz="800" dirty="0" smtClean="0">
                <a:solidFill>
                  <a:schemeClr val="bg1"/>
                </a:solidFill>
              </a:rPr>
              <a:t>. </a:t>
            </a:r>
            <a:r>
              <a:rPr lang="en-US" sz="800" dirty="0">
                <a:solidFill>
                  <a:schemeClr val="bg1"/>
                </a:solidFill>
              </a:rPr>
              <a:t>variable), benchmarking, cost driver</a:t>
            </a:r>
          </a:p>
        </p:txBody>
      </p:sp>
      <p:cxnSp>
        <p:nvCxnSpPr>
          <p:cNvPr id="130" name="Elbow Connector 29"/>
          <p:cNvCxnSpPr>
            <a:stCxn id="143" idx="1"/>
            <a:endCxn id="129" idx="1"/>
          </p:cNvCxnSpPr>
          <p:nvPr/>
        </p:nvCxnSpPr>
        <p:spPr>
          <a:xfrm rot="10800000" flipV="1">
            <a:off x="4542485" y="3945844"/>
            <a:ext cx="12700" cy="543483"/>
          </a:xfrm>
          <a:prstGeom prst="bentConnector3">
            <a:avLst>
              <a:gd name="adj1" fmla="val 960000"/>
            </a:avLst>
          </a:prstGeom>
          <a:ln>
            <a:solidFill>
              <a:srgbClr val="747678"/>
            </a:solidFill>
          </a:ln>
        </p:spPr>
        <p:style>
          <a:lnRef idx="1">
            <a:schemeClr val="accent1"/>
          </a:lnRef>
          <a:fillRef idx="0">
            <a:schemeClr val="accent1"/>
          </a:fillRef>
          <a:effectRef idx="0">
            <a:schemeClr val="accent1"/>
          </a:effectRef>
          <a:fontRef idx="minor">
            <a:schemeClr val="tx1"/>
          </a:fontRef>
        </p:style>
      </p:cxnSp>
      <p:grpSp>
        <p:nvGrpSpPr>
          <p:cNvPr id="131" name="Gruppieren 79"/>
          <p:cNvGrpSpPr/>
          <p:nvPr/>
        </p:nvGrpSpPr>
        <p:grpSpPr>
          <a:xfrm>
            <a:off x="5943597" y="3920137"/>
            <a:ext cx="243843" cy="569188"/>
            <a:chOff x="5368363" y="4593268"/>
            <a:chExt cx="864685" cy="633463"/>
          </a:xfrm>
        </p:grpSpPr>
        <p:cxnSp>
          <p:nvCxnSpPr>
            <p:cNvPr id="132" name="Straight Arrow Connector 41"/>
            <p:cNvCxnSpPr>
              <a:stCxn id="139" idx="1"/>
            </p:cNvCxnSpPr>
            <p:nvPr/>
          </p:nvCxnSpPr>
          <p:spPr>
            <a:xfrm flipH="1" flipV="1">
              <a:off x="5368363" y="4593268"/>
              <a:ext cx="864685" cy="253354"/>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133" name="Straight Arrow Connector 41"/>
            <p:cNvCxnSpPr>
              <a:stCxn id="139" idx="1"/>
            </p:cNvCxnSpPr>
            <p:nvPr/>
          </p:nvCxnSpPr>
          <p:spPr>
            <a:xfrm flipH="1">
              <a:off x="5368363" y="4846621"/>
              <a:ext cx="864681" cy="380110"/>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sp>
        <p:nvSpPr>
          <p:cNvPr id="134" name="Rectangle 4"/>
          <p:cNvSpPr>
            <a:spLocks noChangeArrowheads="1"/>
          </p:cNvSpPr>
          <p:nvPr>
            <p:custDataLst>
              <p:tags r:id="rId3"/>
            </p:custDataLst>
          </p:nvPr>
        </p:nvSpPr>
        <p:spPr bwMode="gray">
          <a:xfrm>
            <a:off x="6187441" y="4851109"/>
            <a:ext cx="1525488" cy="536947"/>
          </a:xfrm>
          <a:prstGeom prst="rect">
            <a:avLst/>
          </a:prstGeom>
          <a:solidFill>
            <a:schemeClr val="accent4"/>
          </a:solidFill>
          <a:ln w="6350">
            <a:solidFill>
              <a:schemeClr val="accent4"/>
            </a:solidFill>
            <a:miter lim="800000"/>
            <a:headEnd/>
            <a:tailEnd/>
          </a:ln>
          <a:effectLst/>
        </p:spPr>
        <p:txBody>
          <a:bodyPr lIns="36000" tIns="54000" rIns="36000" bIns="54000" anchor="ctr" anchorCtr="0"/>
          <a:lstStyle/>
          <a:p>
            <a:pPr marL="171450" indent="-171450" defTabSz="762000" eaLnBrk="0" hangingPunct="0">
              <a:lnSpc>
                <a:spcPct val="90000"/>
              </a:lnSpc>
              <a:buClr>
                <a:schemeClr val="bg1"/>
              </a:buClr>
              <a:buSzPct val="100000"/>
              <a:buFont typeface="Univers for KPMG Light" panose="020B0403020202020204" pitchFamily="34" charset="0"/>
              <a:buChar char="—"/>
            </a:pPr>
            <a:r>
              <a:rPr lang="en-US" sz="700" dirty="0" smtClean="0">
                <a:solidFill>
                  <a:schemeClr val="bg1"/>
                </a:solidFill>
              </a:rPr>
              <a:t>Trend in relation to CAPEX</a:t>
            </a:r>
          </a:p>
          <a:p>
            <a:pPr marL="171450" indent="-171450" defTabSz="762000" eaLnBrk="0" hangingPunct="0">
              <a:lnSpc>
                <a:spcPct val="90000"/>
              </a:lnSpc>
              <a:buClr>
                <a:schemeClr val="bg1"/>
              </a:buClr>
              <a:buSzPct val="100000"/>
              <a:buFont typeface="Univers for KPMG Light" panose="020B0403020202020204" pitchFamily="34" charset="0"/>
              <a:buChar char="—"/>
            </a:pPr>
            <a:r>
              <a:rPr lang="en-US" sz="700" dirty="0" smtClean="0">
                <a:solidFill>
                  <a:schemeClr val="bg1"/>
                </a:solidFill>
              </a:rPr>
              <a:t>Impairments</a:t>
            </a:r>
          </a:p>
          <a:p>
            <a:pPr marL="171450" indent="-171450" defTabSz="762000" eaLnBrk="0" hangingPunct="0">
              <a:lnSpc>
                <a:spcPct val="90000"/>
              </a:lnSpc>
              <a:buClr>
                <a:schemeClr val="bg1"/>
              </a:buClr>
              <a:buSzPct val="100000"/>
              <a:buFont typeface="Univers for KPMG Light" panose="020B0403020202020204" pitchFamily="34" charset="0"/>
              <a:buChar char="—"/>
            </a:pPr>
            <a:r>
              <a:rPr lang="en-US" sz="700" dirty="0" smtClean="0">
                <a:solidFill>
                  <a:schemeClr val="bg1"/>
                </a:solidFill>
              </a:rPr>
              <a:t>Useful life and if necessary changes in accounting principles </a:t>
            </a:r>
            <a:endParaRPr lang="en-US" sz="700" dirty="0">
              <a:solidFill>
                <a:schemeClr val="bg1"/>
              </a:solidFill>
            </a:endParaRPr>
          </a:p>
        </p:txBody>
      </p:sp>
      <p:cxnSp>
        <p:nvCxnSpPr>
          <p:cNvPr id="135" name="Elbow Connector 15"/>
          <p:cNvCxnSpPr>
            <a:stCxn id="124" idx="1"/>
            <a:endCxn id="128" idx="1"/>
          </p:cNvCxnSpPr>
          <p:nvPr/>
        </p:nvCxnSpPr>
        <p:spPr>
          <a:xfrm rot="10800000" flipH="1">
            <a:off x="3419432" y="4572129"/>
            <a:ext cx="6027" cy="579532"/>
          </a:xfrm>
          <a:prstGeom prst="bentConnector3">
            <a:avLst>
              <a:gd name="adj1" fmla="val -2149328"/>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136" name="Rechteck 37"/>
          <p:cNvSpPr>
            <a:spLocks/>
          </p:cNvSpPr>
          <p:nvPr/>
        </p:nvSpPr>
        <p:spPr>
          <a:xfrm>
            <a:off x="7815686" y="3736731"/>
            <a:ext cx="1601364" cy="1694873"/>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216000" lvl="2" indent="-216000">
              <a:spcBef>
                <a:spcPts val="600"/>
              </a:spcBef>
              <a:spcAft>
                <a:spcPts val="200"/>
              </a:spcAft>
              <a:buClr>
                <a:schemeClr val="tx2"/>
              </a:buClr>
              <a:buSzPct val="100000"/>
              <a:buFont typeface="Arial" panose="020B0604020202020204" pitchFamily="34" charset="0"/>
              <a:buChar char="—"/>
              <a:defRPr/>
            </a:pPr>
            <a:r>
              <a:rPr lang="en-US" sz="800" dirty="0">
                <a:solidFill>
                  <a:schemeClr val="tx1"/>
                </a:solidFill>
              </a:rPr>
              <a:t>Analysis aims at making cost structure and drivers transparent</a:t>
            </a:r>
          </a:p>
          <a:p>
            <a:pPr marL="216000" lvl="2" indent="-216000">
              <a:spcBef>
                <a:spcPts val="600"/>
              </a:spcBef>
              <a:spcAft>
                <a:spcPts val="200"/>
              </a:spcAft>
              <a:buClr>
                <a:schemeClr val="tx2"/>
              </a:buClr>
              <a:buSzPct val="100000"/>
              <a:buFont typeface="Arial" panose="020B0604020202020204" pitchFamily="34" charset="0"/>
              <a:buChar char="—"/>
              <a:defRPr/>
            </a:pPr>
            <a:r>
              <a:rPr lang="en-US" sz="800" dirty="0">
                <a:solidFill>
                  <a:schemeClr val="tx1"/>
                </a:solidFill>
              </a:rPr>
              <a:t>Depreciation will be included within functional costs, but analysis should aim at separating the respective amounts </a:t>
            </a:r>
          </a:p>
          <a:p>
            <a:pPr marL="0" lvl="2">
              <a:spcBef>
                <a:spcPts val="600"/>
              </a:spcBef>
              <a:spcAft>
                <a:spcPts val="200"/>
              </a:spcAft>
              <a:buClr>
                <a:schemeClr val="tx2"/>
              </a:buClr>
              <a:buSzPct val="100000"/>
              <a:defRPr/>
            </a:pPr>
            <a:endParaRPr lang="en-US" sz="800" dirty="0">
              <a:solidFill>
                <a:schemeClr val="tx1"/>
              </a:solidFill>
            </a:endParaRPr>
          </a:p>
        </p:txBody>
      </p:sp>
      <p:sp>
        <p:nvSpPr>
          <p:cNvPr id="137" name="Rechteck 37"/>
          <p:cNvSpPr>
            <a:spLocks/>
          </p:cNvSpPr>
          <p:nvPr/>
        </p:nvSpPr>
        <p:spPr>
          <a:xfrm>
            <a:off x="7815686" y="5452606"/>
            <a:ext cx="1601364" cy="560223"/>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216000" lvl="2" indent="-216000">
              <a:spcBef>
                <a:spcPts val="100"/>
              </a:spcBef>
              <a:spcAft>
                <a:spcPts val="200"/>
              </a:spcAft>
              <a:buClr>
                <a:schemeClr val="tx2"/>
              </a:buClr>
              <a:buSzPct val="100000"/>
              <a:buFont typeface="Arial" panose="020B0604020202020204" pitchFamily="34" charset="0"/>
              <a:buChar char="—"/>
              <a:defRPr/>
            </a:pPr>
            <a:r>
              <a:rPr lang="en-US" sz="800" dirty="0" smtClean="0">
                <a:solidFill>
                  <a:schemeClr val="tx1"/>
                </a:solidFill>
              </a:rPr>
              <a:t>The goal is to understand the underlying profitability</a:t>
            </a:r>
            <a:endParaRPr lang="en-US" sz="800" dirty="0">
              <a:solidFill>
                <a:schemeClr val="tx1"/>
              </a:solidFill>
            </a:endParaRPr>
          </a:p>
        </p:txBody>
      </p:sp>
      <p:sp>
        <p:nvSpPr>
          <p:cNvPr id="138" name="Rectangle 23"/>
          <p:cNvSpPr/>
          <p:nvPr/>
        </p:nvSpPr>
        <p:spPr>
          <a:xfrm>
            <a:off x="4611111" y="1892458"/>
            <a:ext cx="852843"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Market development</a:t>
            </a:r>
            <a:endParaRPr lang="en-US" sz="800" dirty="0">
              <a:solidFill>
                <a:schemeClr val="bg1"/>
              </a:solidFill>
            </a:endParaRPr>
          </a:p>
        </p:txBody>
      </p:sp>
      <p:sp>
        <p:nvSpPr>
          <p:cNvPr id="139" name="Rectangle 4"/>
          <p:cNvSpPr>
            <a:spLocks noChangeArrowheads="1"/>
          </p:cNvSpPr>
          <p:nvPr>
            <p:custDataLst>
              <p:tags r:id="rId4"/>
            </p:custDataLst>
          </p:nvPr>
        </p:nvSpPr>
        <p:spPr bwMode="gray">
          <a:xfrm>
            <a:off x="6187441" y="3578598"/>
            <a:ext cx="1525488" cy="1138374"/>
          </a:xfrm>
          <a:prstGeom prst="rect">
            <a:avLst/>
          </a:prstGeom>
          <a:solidFill>
            <a:schemeClr val="accent4"/>
          </a:solidFill>
          <a:ln w="6350">
            <a:solidFill>
              <a:schemeClr val="accent4"/>
            </a:solidFill>
            <a:miter lim="800000"/>
            <a:headEnd/>
            <a:tailEnd/>
          </a:ln>
          <a:effectLst/>
        </p:spPr>
        <p:txBody>
          <a:bodyPr lIns="0" tIns="54000" rIns="0" bIns="54000" anchor="ctr" anchorCtr="1"/>
          <a:lstStyle/>
          <a:p>
            <a:pPr defTabSz="762000" eaLnBrk="0" hangingPunct="0">
              <a:lnSpc>
                <a:spcPct val="90000"/>
              </a:lnSpc>
            </a:pPr>
            <a:r>
              <a:rPr lang="en-US" sz="700" dirty="0">
                <a:solidFill>
                  <a:schemeClr val="bg1"/>
                </a:solidFill>
              </a:rPr>
              <a:t>Analysis of personnel costs in the individual P&amp;L blocks:</a:t>
            </a:r>
          </a:p>
          <a:p>
            <a:pPr defTabSz="762000" eaLnBrk="0" hangingPunct="0">
              <a:lnSpc>
                <a:spcPct val="90000"/>
              </a:lnSpc>
            </a:pPr>
            <a:r>
              <a:rPr lang="en-US" sz="700" dirty="0">
                <a:solidFill>
                  <a:schemeClr val="bg1"/>
                </a:solidFill>
              </a:rPr>
              <a:t>See personnel cost analysis in the total cost format </a:t>
            </a:r>
            <a:r>
              <a:rPr lang="en-US" sz="700" dirty="0" smtClean="0">
                <a:solidFill>
                  <a:schemeClr val="bg1"/>
                </a:solidFill>
              </a:rPr>
              <a:t>workbook, </a:t>
            </a:r>
            <a:r>
              <a:rPr lang="en-US" sz="700" dirty="0">
                <a:solidFill>
                  <a:schemeClr val="bg1"/>
                </a:solidFill>
              </a:rPr>
              <a:t>(FTEs and personnel costs per FTE), however, personnel costs are not recorded within one P&amp;L line but spread across the various cost categories</a:t>
            </a:r>
          </a:p>
        </p:txBody>
      </p:sp>
      <p:sp>
        <p:nvSpPr>
          <p:cNvPr id="140" name="Rectangle 13"/>
          <p:cNvSpPr/>
          <p:nvPr/>
        </p:nvSpPr>
        <p:spPr>
          <a:xfrm>
            <a:off x="2465323" y="5644813"/>
            <a:ext cx="750057" cy="333783"/>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One-off effects</a:t>
            </a:r>
            <a:endParaRPr lang="en-US" sz="800" b="1" dirty="0">
              <a:solidFill>
                <a:schemeClr val="bg1"/>
              </a:solidFill>
            </a:endParaRPr>
          </a:p>
        </p:txBody>
      </p:sp>
      <p:sp>
        <p:nvSpPr>
          <p:cNvPr id="141" name="Rectangle 22"/>
          <p:cNvSpPr/>
          <p:nvPr/>
        </p:nvSpPr>
        <p:spPr>
          <a:xfrm>
            <a:off x="3425458" y="4076484"/>
            <a:ext cx="811782" cy="28968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Administrative costs</a:t>
            </a:r>
            <a:endParaRPr lang="en-US" sz="800" dirty="0">
              <a:solidFill>
                <a:schemeClr val="bg1"/>
              </a:solidFill>
            </a:endParaRPr>
          </a:p>
        </p:txBody>
      </p:sp>
      <p:cxnSp>
        <p:nvCxnSpPr>
          <p:cNvPr id="142" name="Elbow Connector 15"/>
          <p:cNvCxnSpPr>
            <a:stCxn id="122" idx="3"/>
            <a:endCxn id="141" idx="1"/>
          </p:cNvCxnSpPr>
          <p:nvPr/>
        </p:nvCxnSpPr>
        <p:spPr>
          <a:xfrm>
            <a:off x="3153256" y="4185355"/>
            <a:ext cx="272202" cy="35972"/>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143" name="Rectangle 25"/>
          <p:cNvSpPr>
            <a:spLocks/>
          </p:cNvSpPr>
          <p:nvPr/>
        </p:nvSpPr>
        <p:spPr>
          <a:xfrm>
            <a:off x="4542485" y="3741420"/>
            <a:ext cx="1393495" cy="408849"/>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a:solidFill>
                  <a:schemeClr val="bg1"/>
                </a:solidFill>
              </a:rPr>
              <a:t>Each trend analysis must be tailored to the (sub) type of costs</a:t>
            </a:r>
          </a:p>
        </p:txBody>
      </p:sp>
      <p:sp>
        <p:nvSpPr>
          <p:cNvPr id="144" name="Geschweifte Klammer rechts 143"/>
          <p:cNvSpPr/>
          <p:nvPr/>
        </p:nvSpPr>
        <p:spPr>
          <a:xfrm>
            <a:off x="4237240" y="3733154"/>
            <a:ext cx="144260" cy="983818"/>
          </a:xfrm>
          <a:prstGeom prst="rightBrace">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262298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Expenses – Cost of Sales Method (historical)</a:t>
            </a:r>
          </a:p>
        </p:txBody>
      </p:sp>
      <p:sp>
        <p:nvSpPr>
          <p:cNvPr id="4" name="Titel 3"/>
          <p:cNvSpPr>
            <a:spLocks noGrp="1"/>
          </p:cNvSpPr>
          <p:nvPr>
            <p:ph type="title"/>
          </p:nvPr>
        </p:nvSpPr>
        <p:spPr/>
        <p:txBody>
          <a:bodyPr/>
          <a:lstStyle/>
          <a:p>
            <a:r>
              <a:rPr lang="en-US" dirty="0" smtClean="0"/>
              <a:t>Pitfalls and lessons learned</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852805880"/>
              </p:ext>
            </p:extLst>
          </p:nvPr>
        </p:nvGraphicFramePr>
        <p:xfrm>
          <a:off x="488950" y="1422400"/>
          <a:ext cx="8928100" cy="4608000"/>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Lack of focus on value drivers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The analyses should be focused on the major value drivers. For a pharmaceutical company for example selling costs (field force and marketing) and R&amp;D (including respective pipeline for new drugs) will often be more relevant than sales and margin analysis, whereas for a 2nd or 3rd tier automotive supplier selling costs may effectively be limited to shipping costs, and for R&amp;D the key focus may be on how development costs are subsidized by OEMs and respective accounting.</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1440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Inconsistencies compared to the Business Plan</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a:t>
                      </a:r>
                    </a:p>
                    <a:p>
                      <a:pPr marL="360000" marR="0" lvl="1" indent="-144000" algn="l" defTabSz="914400" rtl="0" eaLnBrk="1" fontAlgn="auto" latinLnBrk="0" hangingPunct="1">
                        <a:lnSpc>
                          <a:spcPct val="95000"/>
                        </a:lnSpc>
                        <a:spcBef>
                          <a:spcPts val="0"/>
                        </a:spcBef>
                        <a:spcAft>
                          <a:spcPts val="0"/>
                        </a:spcAft>
                        <a:buClr>
                          <a:schemeClr val="tx2"/>
                        </a:buClr>
                        <a:buSzPct val="100000"/>
                        <a:buFont typeface="+mj-lt"/>
                        <a:buAutoNum type="alphaLcParen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Format: Often we have to work with different data sources for historic and protected financials (e.g. annual report versus controlling data). </a:t>
                      </a:r>
                      <a:b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b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This can cause problems for our (like for like) trend analysis unless we perform a consistent mapping of line items over the entire period (e.g. presentation of sales discounts and rebates as a deduction of sales or as part of selling expenses). Therefore you should familiarize yourselves with the business plan format before you start detailed historic analysis.</a:t>
                      </a:r>
                    </a:p>
                    <a:p>
                      <a:pPr marL="360000" marR="0" lvl="1" indent="-144000" algn="l" defTabSz="914400" rtl="0" eaLnBrk="1" fontAlgn="auto" latinLnBrk="0" hangingPunct="1">
                        <a:lnSpc>
                          <a:spcPct val="95000"/>
                        </a:lnSpc>
                        <a:spcBef>
                          <a:spcPts val="0"/>
                        </a:spcBef>
                        <a:spcAft>
                          <a:spcPts val="0"/>
                        </a:spcAft>
                        <a:buClr>
                          <a:schemeClr val="tx2"/>
                        </a:buClr>
                        <a:buSzPct val="100000"/>
                        <a:buFont typeface="+mj-lt"/>
                        <a:buAutoNum type="alphaLcParen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Recurring: Expense analysis should aim at establishing a recurring level for each type of expenses (a robust base year to be used as a starting point fort the business plan analysis).  Whenever we come across significant one-off effects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sym typeface="Wingdings" panose="05000000000000000000" pitchFamily="2" charset="2"/>
                        </a:rPr>
                        <a:t></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“Normalized Earnings” workbook) we should consider to adjust our historic cost analysis on a line by line basis (rather than only presenting the net EBITDA effect of adjustments). This is typically most prominent for other income, simply because the recurring level of other income is generally low, so that even small distortions by non-recurring income items will be highly visible).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82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Lack of sufficiently detailed cost information: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 key challenge for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CoS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cost analysis is typically to obtain a drill down into e.g. selling costs (e.g. own personnel/headcount, outsourced services, advertising spend, etc.). Without such drill down, however, it will be almost impossible, to properly understand and analyze the respective cost drivers, but even if we cannot perform quantitative analysis we should at least obtain a qualitative understanding of respective cost drivers and trends. For large groups, a drilldown may by legal entity / reporting unit may be a second best option to obtain at least some granularity (but be mindful of intercompany charges, e.g. for group marketing, which may impact such legal entity view).</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Lack of focus on current trading figures: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Analysis of current trading information is often left until shortly before issuing a report, and then presented in a separate report section. The benefit is that we do not need to update the entire report for most recent numbers, and that we can accommodate the typically lower granularity of current trading figures compared to annual reporting. However, for relevant cost items we should enquire into most recent trends to double check our understanding regarding the respective cost drivers and trends.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Unsuitable benchmarks: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Benchmarking is extremely valuable to challenge our understanding of a company’s business model and cost drivers. However, we need to understand relevant differences between companies in the peer group, e.g. regarding the capitalization of development costs.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2331" y="1781175"/>
            <a:ext cx="403733" cy="523220"/>
            <a:chOff x="2619016" y="2564904"/>
            <a:chExt cx="559665" cy="725301"/>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54" name="Rechteck 53"/>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2331" y="2837462"/>
            <a:ext cx="403731" cy="523220"/>
            <a:chOff x="3638116" y="2564904"/>
            <a:chExt cx="559663" cy="725301"/>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6" name="Rechteck 65"/>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2331" y="3986921"/>
            <a:ext cx="403731" cy="523220"/>
            <a:chOff x="3638116" y="2564904"/>
            <a:chExt cx="559663" cy="725301"/>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4" name="Rechteck 73"/>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75" name="Gruppieren 74"/>
          <p:cNvGrpSpPr/>
          <p:nvPr/>
        </p:nvGrpSpPr>
        <p:grpSpPr>
          <a:xfrm>
            <a:off x="602331" y="4745178"/>
            <a:ext cx="403731" cy="523220"/>
            <a:chOff x="3638116" y="2564904"/>
            <a:chExt cx="559663" cy="725301"/>
          </a:xfrm>
        </p:grpSpPr>
        <p:sp>
          <p:nvSpPr>
            <p:cNvPr id="76" name="Ellipse 75"/>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77" name="Akkord 7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8" name="Akkord 77"/>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9"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0" name="Akkord 79"/>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1" name="Rechteck 80"/>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4</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82" name="Gruppieren 81"/>
          <p:cNvGrpSpPr/>
          <p:nvPr/>
        </p:nvGrpSpPr>
        <p:grpSpPr>
          <a:xfrm>
            <a:off x="602331" y="5435428"/>
            <a:ext cx="409086" cy="523220"/>
            <a:chOff x="3627089" y="2564904"/>
            <a:chExt cx="567086" cy="725301"/>
          </a:xfrm>
        </p:grpSpPr>
        <p:sp>
          <p:nvSpPr>
            <p:cNvPr id="83" name="Ellipse 82"/>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84" name="Akkord 83"/>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5"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6"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7" name="Akkord 86"/>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8" name="Rechteck 87"/>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5</a:t>
              </a:r>
              <a:endParaRPr lang="en-US" sz="28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Expenses – Cost of Sales Method (historical)</a:t>
            </a:r>
          </a:p>
        </p:txBody>
      </p:sp>
      <p:sp>
        <p:nvSpPr>
          <p:cNvPr id="4" name="Titel 3"/>
          <p:cNvSpPr>
            <a:spLocks noGrp="1"/>
          </p:cNvSpPr>
          <p:nvPr>
            <p:ph type="title"/>
          </p:nvPr>
        </p:nvSpPr>
        <p:spPr/>
        <p:txBody>
          <a:bodyPr/>
          <a:lstStyle/>
          <a:p>
            <a:r>
              <a:rPr lang="en-US" dirty="0" smtClean="0"/>
              <a:t>Core issues (1/2)</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1035221304"/>
              </p:ext>
            </p:extLst>
          </p:nvPr>
        </p:nvGraphicFramePr>
        <p:xfrm>
          <a:off x="488950" y="1422400"/>
          <a:ext cx="8928100" cy="4174350"/>
        </p:xfrm>
        <a:graphic>
          <a:graphicData uri="http://schemas.openxmlformats.org/drawingml/2006/table">
            <a:tbl>
              <a:tblPr firstRow="1" bandRow="1">
                <a:tableStyleId>{5C22544A-7EE6-4342-B048-85BDC9FD1C3A}</a:tableStyleId>
              </a:tblPr>
              <a:tblGrid>
                <a:gridCol w="2676281"/>
                <a:gridCol w="5673969"/>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68750">
                <a:tc>
                  <a:txBody>
                    <a:bodyPr/>
                    <a:lstStyle/>
                    <a:p>
                      <a:pPr marL="216000" indent="-216000">
                        <a:lnSpc>
                          <a:spcPct val="95000"/>
                        </a:lnSpc>
                        <a:spcBef>
                          <a:spcPts val="0"/>
                        </a:spcBef>
                        <a:spcAft>
                          <a:spcPts val="600"/>
                        </a:spcAft>
                        <a:buAutoNum type="arabicPeriod"/>
                        <a:tabLst>
                          <a:tab pos="176213" algn="l"/>
                        </a:tabLst>
                      </a:pPr>
                      <a:r>
                        <a:rPr lang="en-US" sz="900" b="1" noProof="0" dirty="0" smtClean="0">
                          <a:solidFill>
                            <a:schemeClr val="tx2"/>
                          </a:solidFill>
                        </a:rPr>
                        <a:t>What are the primary costs </a:t>
                      </a:r>
                      <a:br>
                        <a:rPr lang="en-US" sz="900" b="1" noProof="0" dirty="0" smtClean="0">
                          <a:solidFill>
                            <a:schemeClr val="tx2"/>
                          </a:solidFill>
                        </a:rPr>
                      </a:br>
                      <a:r>
                        <a:rPr lang="en-US" sz="900" b="1" noProof="0" dirty="0" smtClean="0">
                          <a:solidFill>
                            <a:schemeClr val="tx2"/>
                          </a:solidFill>
                        </a:rPr>
                        <a:t>(and the respective cost drivers) ?</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Prior to any in depth analysis of specific functional cost items rank them by magnitude and consider their impact on bottom line profitability. For example if selling expenses have historically been at a more or less constant percentage of sales, and there is no indication that this will change in the coming years, we should not spend much time on respective analysis, unless there is specific reason (e.g. expected synergies).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Align the structure of historic cost analyses to the Planning workbook, i.e. what drivers are used in the Business Plan to drive the cost base, to what extent are admin costs (selling/marketing, R&amp;D and other respectively) mapped to Business Units and do we see major changes to specific costs in the Business Plan.</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6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8-11</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68750">
                <a:tc>
                  <a:txBody>
                    <a:bodyPr/>
                    <a:lstStyle/>
                    <a:p>
                      <a:pPr marL="228600" indent="-228600">
                        <a:lnSpc>
                          <a:spcPct val="95000"/>
                        </a:lnSpc>
                        <a:spcBef>
                          <a:spcPts val="0"/>
                        </a:spcBef>
                        <a:spcAft>
                          <a:spcPts val="600"/>
                        </a:spcAft>
                        <a:buFont typeface="+mj-lt"/>
                        <a:buAutoNum type="arabicPeriod" startAt="2"/>
                        <a:tabLst>
                          <a:tab pos="176213" algn="l"/>
                        </a:tabLst>
                      </a:pPr>
                      <a:r>
                        <a:rPr lang="en-US" sz="900" b="1" noProof="0" dirty="0" smtClean="0">
                          <a:solidFill>
                            <a:schemeClr val="tx2"/>
                          </a:solidFill>
                        </a:rPr>
                        <a:t>Trends and cost drivers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Do costs increase proportionally to sales?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 will the cost structure change going forward  and what are the implications on the valuation and the business plan?</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 key problem of cost analysis following the cost of sales method is to drill down into functional costs and the respective cost drivers (e.g. own personnel/headcount, outsourced services, rent/leasing, depreciation,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etc</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to a level that will allow us to challenge planning assumptions in the Business Plan analysis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challenge will often be to supplement a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CoS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view by </a:t>
                      </a:r>
                      <a:r>
                        <a:rPr kumimoji="0" lang="en-US" sz="900" b="0" i="0" u="none" strike="noStrike" kern="1200" cap="none" spc="0" normalizeH="0" baseline="0" noProof="0" dirty="0" smtClean="0">
                          <a:ln>
                            <a:noFill/>
                          </a:ln>
                          <a:solidFill>
                            <a:srgbClr val="000000"/>
                          </a:solidFill>
                          <a:effectLst/>
                          <a:uLnTx/>
                          <a:uFillTx/>
                          <a:latin typeface="+mn-lt"/>
                          <a:ea typeface="+mn-ea"/>
                          <a:cs typeface="+mn-cs"/>
                        </a:rPr>
                        <a:t>Total Cost Method</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type of analysis, e.g. personnel costs with in selling and respective drill down into headcount and pay levels; or especially for R&amp;D to obtain a breakdown of costs by R&amp;D projects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60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8-11</a:t>
                      </a: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68750">
                <a:tc>
                  <a:txBody>
                    <a:bodyPr/>
                    <a:lstStyle/>
                    <a:p>
                      <a:pPr marL="228600" indent="-228600">
                        <a:lnSpc>
                          <a:spcPct val="95000"/>
                        </a:lnSpc>
                        <a:spcBef>
                          <a:spcPts val="0"/>
                        </a:spcBef>
                        <a:spcAft>
                          <a:spcPts val="600"/>
                        </a:spcAft>
                        <a:buFont typeface="+mj-lt"/>
                        <a:buAutoNum type="arabicPeriod" startAt="3"/>
                        <a:tabLst>
                          <a:tab pos="176213" algn="l"/>
                        </a:tabLst>
                      </a:pPr>
                      <a:r>
                        <a:rPr lang="en-US" sz="900" b="1" noProof="0" dirty="0" smtClean="0">
                          <a:solidFill>
                            <a:schemeClr val="tx2"/>
                          </a:solidFill>
                        </a:rPr>
                        <a:t>Supplementary cost by nature analysis and respective trends; e.g. for total personnel expense or total depreciation </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Can cost by nature analysis provide additional insights even if respective costs cannot be (exactly) mapped to functional costs?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What are key trends in such costs going forward  and what are the implications on costs by function the business plan?</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Even if a breakdown of functional costs into personnel, depreciation, etc. may not be feasible, it may be possible to analyze such cost in total (i.e. total personnel costs or total depreciation).  </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that case we would effectively perform </a:t>
                      </a:r>
                      <a:r>
                        <a:rPr kumimoji="0" lang="en-US" sz="900" b="0" i="0" u="none" strike="noStrike" kern="1200" cap="none" spc="0" normalizeH="0" baseline="0" noProof="0" dirty="0" smtClean="0">
                          <a:ln>
                            <a:noFill/>
                          </a:ln>
                          <a:solidFill>
                            <a:srgbClr val="000000"/>
                          </a:solidFill>
                          <a:effectLst/>
                          <a:uLnTx/>
                          <a:uFillTx/>
                          <a:latin typeface="+mn-lt"/>
                          <a:ea typeface="+mn-ea"/>
                          <a:cs typeface="+mn-cs"/>
                        </a:rPr>
                        <a:t>Total Cost Method</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type of analysis (refer respective workbook) in parallel to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CoS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type of analysis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600"/>
                        </a:spcAft>
                        <a:buClr>
                          <a:srgbClr val="97989A"/>
                        </a:buClr>
                        <a:buSzPct val="100000"/>
                        <a:buFontTx/>
                        <a:buNone/>
                        <a:tabLst/>
                        <a:defRPr/>
                      </a:pPr>
                      <a:r>
                        <a:rPr kumimoji="0" lang="en-US" sz="850" b="0" i="0" u="none" strike="noStrike" kern="1200" cap="none" spc="0" normalizeH="0" baseline="0" noProof="0" dirty="0" smtClean="0">
                          <a:ln>
                            <a:noFill/>
                          </a:ln>
                          <a:solidFill>
                            <a:srgbClr val="000000"/>
                          </a:solidFill>
                          <a:effectLst/>
                          <a:uLnTx/>
                          <a:uFillTx/>
                          <a:latin typeface="+mn-lt"/>
                          <a:ea typeface="+mn-ea"/>
                          <a:cs typeface="Arial" pitchFamily="34" charset="0"/>
                        </a:rPr>
                        <a:t>See workbook expenses – total cost method (TCM)</a:t>
                      </a: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Expenses – Cost of Sales Method (historical)</a:t>
            </a:r>
          </a:p>
        </p:txBody>
      </p:sp>
      <p:sp>
        <p:nvSpPr>
          <p:cNvPr id="4" name="Titel 3"/>
          <p:cNvSpPr>
            <a:spLocks noGrp="1"/>
          </p:cNvSpPr>
          <p:nvPr>
            <p:ph type="title"/>
          </p:nvPr>
        </p:nvSpPr>
        <p:spPr/>
        <p:txBody>
          <a:bodyPr/>
          <a:lstStyle/>
          <a:p>
            <a:r>
              <a:rPr lang="en-US" dirty="0" smtClean="0"/>
              <a:t>Core issues (2/2)</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2437235273"/>
              </p:ext>
            </p:extLst>
          </p:nvPr>
        </p:nvGraphicFramePr>
        <p:xfrm>
          <a:off x="488950" y="1422400"/>
          <a:ext cx="8928100" cy="4579530"/>
        </p:xfrm>
        <a:graphic>
          <a:graphicData uri="http://schemas.openxmlformats.org/drawingml/2006/table">
            <a:tbl>
              <a:tblPr firstRow="1" bandRow="1">
                <a:tableStyleId>{5C22544A-7EE6-4342-B048-85BDC9FD1C3A}</a:tableStyleId>
              </a:tblPr>
              <a:tblGrid>
                <a:gridCol w="2676281"/>
                <a:gridCol w="5673969"/>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68750">
                <a:tc>
                  <a:txBody>
                    <a:bodyPr/>
                    <a:lstStyle/>
                    <a:p>
                      <a:pPr marL="228600" indent="-228600">
                        <a:lnSpc>
                          <a:spcPct val="95000"/>
                        </a:lnSpc>
                        <a:spcBef>
                          <a:spcPts val="0"/>
                        </a:spcBef>
                        <a:spcAft>
                          <a:spcPts val="600"/>
                        </a:spcAft>
                        <a:buFont typeface="+mj-lt"/>
                        <a:buAutoNum type="arabicPeriod" startAt="4"/>
                        <a:tabLst>
                          <a:tab pos="176213" algn="l"/>
                        </a:tabLst>
                      </a:pPr>
                      <a:r>
                        <a:rPr lang="en-US" sz="900" b="1" noProof="0" dirty="0" smtClean="0">
                          <a:solidFill>
                            <a:schemeClr val="tx2"/>
                          </a:solidFill>
                        </a:rPr>
                        <a:t>Seasonality and volatility of the cost development during the year</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Are seasonality patterns recognizable (and therefore predictable)?</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Do costs fluctuate on a monthly basis and, if yes, why?</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(Monthly) trend analysis and seasonality charts.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case of fluctuating costs: Compare costs to sales seasonality. Discuss with management whether costs are properly accrued on a monthly basis. In case of poor month end 'cut-off' quality consider quarterly instead of monthly trend analysis (if quarterly cut-off is more robust).</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Underlying trend analyses: Moving averages (e.g. LTM = last twelve months) or growth rates compared to same period of prior year can be helpful particularly in case of seasonal businesses.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indent="0" algn="ctr">
                        <a:lnSpc>
                          <a:spcPct val="100000"/>
                        </a:lnSpc>
                        <a:spcBef>
                          <a:spcPts val="300"/>
                        </a:spcBef>
                        <a:spcAft>
                          <a:spcPts val="600"/>
                        </a:spcAft>
                        <a:buClr>
                          <a:srgbClr val="97989A"/>
                        </a:buClr>
                        <a:buSzPct val="100000"/>
                        <a:buFont typeface="Arial" pitchFamily="34" charset="0"/>
                        <a:buNone/>
                        <a:tabLst/>
                        <a:defRPr/>
                      </a:pPr>
                      <a:r>
                        <a:rPr lang="en-US" sz="850" noProof="0" dirty="0" err="1" smtClean="0">
                          <a:solidFill>
                            <a:srgbClr val="000000"/>
                          </a:solidFill>
                          <a:cs typeface="Arial" pitchFamily="34" charset="0"/>
                        </a:rPr>
                        <a:t>n.a</a:t>
                      </a:r>
                      <a:r>
                        <a:rPr lang="en-US" sz="850" noProof="0" dirty="0" smtClean="0">
                          <a:solidFill>
                            <a:srgbClr val="000000"/>
                          </a:solidFill>
                          <a:cs typeface="Arial" pitchFamily="34" charset="0"/>
                        </a:rPr>
                        <a:t>.</a:t>
                      </a:r>
                    </a:p>
                    <a:p>
                      <a:pPr marL="0" indent="0" algn="ctr">
                        <a:lnSpc>
                          <a:spcPct val="100000"/>
                        </a:lnSpc>
                        <a:spcBef>
                          <a:spcPts val="300"/>
                        </a:spcBef>
                        <a:spcAft>
                          <a:spcPts val="600"/>
                        </a:spcAft>
                        <a:buClr>
                          <a:srgbClr val="97989A"/>
                        </a:buClr>
                        <a:buSzPct val="100000"/>
                        <a:buFont typeface="Arial" pitchFamily="34" charset="0"/>
                        <a:buNone/>
                        <a:tabLst/>
                        <a:defRPr/>
                      </a:pPr>
                      <a:r>
                        <a:rPr lang="en-US" sz="850" noProof="0" dirty="0" smtClean="0">
                          <a:solidFill>
                            <a:srgbClr val="000000"/>
                          </a:solidFill>
                          <a:cs typeface="Arial" pitchFamily="34" charset="0"/>
                        </a:rPr>
                        <a:t>(best practice examples welcome)</a:t>
                      </a:r>
                      <a:endParaRPr lang="en-US" sz="850" noProof="0" dirty="0">
                        <a:solidFill>
                          <a:srgbClr val="000000"/>
                        </a:solidFill>
                        <a:cs typeface="Arial" pitchFamily="34" charset="0"/>
                      </a:endParaRP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68750">
                <a:tc>
                  <a:txBody>
                    <a:bodyPr/>
                    <a:lstStyle/>
                    <a:p>
                      <a:pPr marL="228600" marR="0" lvl="0" indent="-228600" algn="l" defTabSz="914400" rtl="0" eaLnBrk="1" fontAlgn="base" latinLnBrk="0" hangingPunct="1">
                        <a:lnSpc>
                          <a:spcPct val="95000"/>
                        </a:lnSpc>
                        <a:spcBef>
                          <a:spcPts val="0"/>
                        </a:spcBef>
                        <a:spcAft>
                          <a:spcPts val="600"/>
                        </a:spcAft>
                        <a:buClrTx/>
                        <a:buSzTx/>
                        <a:buFont typeface="+mj-lt"/>
                        <a:buAutoNum type="arabicPeriod" startAt="5"/>
                        <a:tabLst>
                          <a:tab pos="176213" algn="l"/>
                        </a:tabLst>
                      </a:pPr>
                      <a:r>
                        <a:rPr lang="en-US" sz="900" b="1" kern="1200" noProof="0" dirty="0" smtClean="0">
                          <a:solidFill>
                            <a:schemeClr val="tx2"/>
                          </a:solidFill>
                          <a:latin typeface="+mn-lt"/>
                          <a:ea typeface="+mn-ea"/>
                          <a:cs typeface="+mn-cs"/>
                        </a:rPr>
                        <a:t>YTD trading compared to budget/ previous year</a:t>
                      </a:r>
                      <a:br>
                        <a:rPr lang="en-US" sz="900" b="1" kern="1200" noProof="0" dirty="0" smtClean="0">
                          <a:solidFill>
                            <a:schemeClr val="tx2"/>
                          </a:solidFill>
                          <a:latin typeface="+mn-lt"/>
                          <a:ea typeface="+mn-ea"/>
                          <a:cs typeface="+mn-cs"/>
                        </a:rPr>
                      </a:br>
                      <a:r>
                        <a:rPr lang="en-US" sz="900" b="1" kern="1200" noProof="0" dirty="0" smtClean="0">
                          <a:solidFill>
                            <a:schemeClr val="tx2"/>
                          </a:solidFill>
                          <a:latin typeface="+mn-lt"/>
                          <a:ea typeface="+mn-ea"/>
                          <a:cs typeface="+mn-cs"/>
                        </a:rPr>
                        <a:t>Implications on the planning process (see Planning workbook)</a:t>
                      </a:r>
                    </a:p>
                  </a:txBody>
                  <a:tcPr marL="54000" marR="54000" marT="54000" marB="54000" horzOverflow="overflow">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Comparison of current trading to budget and previous year.</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Gap analysis to financial year / prior year figures (as a percentage of full year / previous year ratio). LTM analysis.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Rolling forecast.</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indent="0" algn="ctr">
                        <a:lnSpc>
                          <a:spcPct val="100000"/>
                        </a:lnSpc>
                        <a:spcBef>
                          <a:spcPts val="300"/>
                        </a:spcBef>
                        <a:spcAft>
                          <a:spcPts val="600"/>
                        </a:spcAft>
                        <a:buClr>
                          <a:srgbClr val="97989A"/>
                        </a:buClr>
                        <a:buSzPct val="100000"/>
                        <a:buFont typeface="Arial" pitchFamily="34" charset="0"/>
                        <a:buNone/>
                        <a:tabLst/>
                        <a:defRPr/>
                      </a:pPr>
                      <a:r>
                        <a:rPr lang="en-US" sz="850" noProof="0" dirty="0" err="1" smtClean="0">
                          <a:solidFill>
                            <a:srgbClr val="000000"/>
                          </a:solidFill>
                          <a:cs typeface="Arial" pitchFamily="34" charset="0"/>
                        </a:rPr>
                        <a:t>n.a</a:t>
                      </a:r>
                      <a:r>
                        <a:rPr lang="en-US" sz="850" noProof="0" dirty="0" smtClean="0">
                          <a:solidFill>
                            <a:srgbClr val="000000"/>
                          </a:solidFill>
                          <a:cs typeface="Arial" pitchFamily="34" charset="0"/>
                        </a:rPr>
                        <a:t>.</a:t>
                      </a:r>
                    </a:p>
                    <a:p>
                      <a:pPr marL="0" indent="0" algn="ctr">
                        <a:lnSpc>
                          <a:spcPct val="100000"/>
                        </a:lnSpc>
                        <a:spcBef>
                          <a:spcPts val="300"/>
                        </a:spcBef>
                        <a:spcAft>
                          <a:spcPts val="600"/>
                        </a:spcAft>
                        <a:buClr>
                          <a:srgbClr val="97989A"/>
                        </a:buClr>
                        <a:buSzPct val="100000"/>
                        <a:buFont typeface="Arial" pitchFamily="34" charset="0"/>
                        <a:buNone/>
                        <a:tabLst/>
                        <a:defRPr/>
                      </a:pPr>
                      <a:r>
                        <a:rPr lang="en-US" sz="850" noProof="0" dirty="0" smtClean="0">
                          <a:solidFill>
                            <a:srgbClr val="000000"/>
                          </a:solidFill>
                          <a:cs typeface="Arial" pitchFamily="34" charset="0"/>
                        </a:rPr>
                        <a:t>(best practice examples welcome)</a:t>
                      </a:r>
                      <a:endParaRPr lang="en-US" sz="850" noProof="0" dirty="0">
                        <a:solidFill>
                          <a:srgbClr val="000000"/>
                        </a:solidFill>
                        <a:cs typeface="Arial" pitchFamily="34" charset="0"/>
                      </a:endParaRP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68750">
                <a:tc>
                  <a:txBody>
                    <a:bodyPr/>
                    <a:lstStyle/>
                    <a:p>
                      <a:pPr marL="228600" lvl="1" indent="-228600" algn="l" defTabSz="914400" rtl="0" eaLnBrk="1" latinLnBrk="0" hangingPunct="1">
                        <a:lnSpc>
                          <a:spcPct val="95000"/>
                        </a:lnSpc>
                        <a:spcBef>
                          <a:spcPts val="0"/>
                        </a:spcBef>
                        <a:spcAft>
                          <a:spcPts val="600"/>
                        </a:spcAft>
                        <a:buClr>
                          <a:schemeClr val="tx2"/>
                        </a:buClr>
                        <a:buSzPct val="100000"/>
                        <a:buFont typeface="+mj-lt"/>
                        <a:buAutoNum type="arabicPeriod" startAt="6"/>
                        <a:tabLst>
                          <a:tab pos="176213" algn="l"/>
                        </a:tabLst>
                        <a:defRPr/>
                      </a:pPr>
                      <a:r>
                        <a:rPr lang="en-US" sz="900" b="1" kern="1200" noProof="0" dirty="0" smtClean="0">
                          <a:solidFill>
                            <a:schemeClr val="tx2"/>
                          </a:solidFill>
                          <a:latin typeface="+mn-lt"/>
                          <a:ea typeface="+mn-ea"/>
                          <a:cs typeface="+mn-cs"/>
                        </a:rPr>
                        <a:t>Assessment of the cost structure compared to competitors; is there any potential for a reduction in the cost base?</a:t>
                      </a:r>
                    </a:p>
                  </a:txBody>
                  <a:tcPr marL="54000" marR="54000" marT="54000" marB="54000" horzOverflow="overflow">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KPIs of peer group companies (benchmarking) – make sure you compare ‘apples with apples’ and bear in mind that e.g. accounting principles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opex</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vs. capex) and/or the cost allocation to P&amp;L line items may be different (e.g. FY gains/losses in selling, in admin, or separately in ‘other’).</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Identify, analyze and explain possible deviations from market expectations (e.g. accounting, scale effects, etc.).</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0" indent="0" algn="ctr">
                        <a:lnSpc>
                          <a:spcPct val="100000"/>
                        </a:lnSpc>
                        <a:spcBef>
                          <a:spcPts val="300"/>
                        </a:spcBef>
                        <a:spcAft>
                          <a:spcPts val="600"/>
                        </a:spcAft>
                        <a:buClr>
                          <a:srgbClr val="97989A"/>
                        </a:buClr>
                        <a:buSzPct val="100000"/>
                        <a:buFont typeface="Arial" pitchFamily="34" charset="0"/>
                        <a:buNone/>
                        <a:tabLst/>
                        <a:defRPr/>
                      </a:pPr>
                      <a:r>
                        <a:rPr lang="en-US" sz="850" noProof="0" dirty="0" err="1" smtClean="0">
                          <a:solidFill>
                            <a:srgbClr val="000000"/>
                          </a:solidFill>
                          <a:cs typeface="Arial" pitchFamily="34" charset="0"/>
                        </a:rPr>
                        <a:t>n.a</a:t>
                      </a:r>
                      <a:r>
                        <a:rPr lang="en-US" sz="850" noProof="0" dirty="0" smtClean="0">
                          <a:solidFill>
                            <a:srgbClr val="000000"/>
                          </a:solidFill>
                          <a:cs typeface="Arial" pitchFamily="34" charset="0"/>
                        </a:rPr>
                        <a:t>.</a:t>
                      </a:r>
                    </a:p>
                    <a:p>
                      <a:pPr marL="0" indent="0" algn="ctr">
                        <a:lnSpc>
                          <a:spcPct val="100000"/>
                        </a:lnSpc>
                        <a:spcBef>
                          <a:spcPts val="300"/>
                        </a:spcBef>
                        <a:spcAft>
                          <a:spcPts val="600"/>
                        </a:spcAft>
                        <a:buClr>
                          <a:srgbClr val="97989A"/>
                        </a:buClr>
                        <a:buSzPct val="100000"/>
                        <a:buFont typeface="Arial" pitchFamily="34" charset="0"/>
                        <a:buNone/>
                        <a:tabLst/>
                        <a:defRPr/>
                      </a:pPr>
                      <a:r>
                        <a:rPr lang="en-US" sz="850" noProof="0" dirty="0" smtClean="0">
                          <a:solidFill>
                            <a:srgbClr val="000000"/>
                          </a:solidFill>
                          <a:cs typeface="Arial" pitchFamily="34" charset="0"/>
                        </a:rPr>
                        <a:t>(best practice examples welcome)</a:t>
                      </a:r>
                      <a:endParaRPr lang="en-US" sz="850" noProof="0" dirty="0">
                        <a:solidFill>
                          <a:srgbClr val="000000"/>
                        </a:solidFill>
                        <a:cs typeface="Arial" pitchFamily="34" charset="0"/>
                      </a:endParaRP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68750">
                <a:tc>
                  <a:txBody>
                    <a:bodyPr/>
                    <a:lstStyle/>
                    <a:p>
                      <a:pPr marL="228600" indent="-228600">
                        <a:lnSpc>
                          <a:spcPct val="95000"/>
                        </a:lnSpc>
                        <a:spcBef>
                          <a:spcPts val="0"/>
                        </a:spcBef>
                        <a:spcAft>
                          <a:spcPts val="600"/>
                        </a:spcAft>
                        <a:buFont typeface="+mj-lt"/>
                        <a:buAutoNum type="arabicPeriod" startAt="7"/>
                        <a:tabLst>
                          <a:tab pos="176213" algn="l"/>
                        </a:tabLst>
                      </a:pPr>
                      <a:r>
                        <a:rPr lang="en-US" sz="900" b="1" noProof="0" dirty="0" smtClean="0">
                          <a:solidFill>
                            <a:schemeClr val="tx2"/>
                          </a:solidFill>
                        </a:rPr>
                        <a:t>Related party transactions (carve out situations)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What deliverables/services does the company provide/receive for/from the group? What is planned going forward?</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 is transfer pricing carried out and (how) will it change in the future?</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 do the corresponding "standalone" changes impact cost items?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a </a:t>
                      </a:r>
                      <a:r>
                        <a:rPr kumimoji="0" lang="en-US" sz="900" b="0" i="0" u="none" strike="noStrike" kern="1200" cap="none" spc="0" normalizeH="0" baseline="0" noProof="0" dirty="0" err="1" smtClean="0">
                          <a:ln>
                            <a:noFill/>
                          </a:ln>
                          <a:solidFill>
                            <a:srgbClr val="000000"/>
                          </a:solidFill>
                          <a:effectLst/>
                          <a:uLnTx/>
                          <a:uFillTx/>
                          <a:latin typeface="+mn-lt"/>
                          <a:ea typeface="+mn-ea"/>
                          <a:cs typeface="Arial" pitchFamily="34" charset="0"/>
                        </a:rPr>
                        <a:t>CoS</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Format P&amp;L analysis the key question regarding the impact intercompany transactions below gross profit is to what extent central group activities were charged to business units and on what basis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Presentation of the major intragroup services (table or i/c value flows).</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Description of the respective ‘transfer pricing’ (i.e. the basis for pricing of such group charges). </a:t>
                      </a:r>
                    </a:p>
                    <a:p>
                      <a:pPr marL="216000" marR="0" lvl="0" indent="-21600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Comments on changes of transfer pricing in the past and effects expected going forward.</a:t>
                      </a:r>
                    </a:p>
                    <a:p>
                      <a:pPr marL="0" marR="0" lvl="0" indent="0" algn="l" defTabSz="914400" rtl="0" eaLnBrk="1" fontAlgn="auto" latinLnBrk="0" hangingPunct="1">
                        <a:lnSpc>
                          <a:spcPct val="95000"/>
                        </a:lnSpc>
                        <a:spcBef>
                          <a:spcPts val="0"/>
                        </a:spcBef>
                        <a:spcAft>
                          <a:spcPts val="6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Financial analysis should cooperate with tax analysis, as tax regimes typically require formal documentation of group charges, which can be helpful for financial analysis.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indent="0" algn="ctr">
                        <a:lnSpc>
                          <a:spcPct val="100000"/>
                        </a:lnSpc>
                        <a:spcBef>
                          <a:spcPts val="300"/>
                        </a:spcBef>
                        <a:spcAft>
                          <a:spcPts val="600"/>
                        </a:spcAft>
                        <a:buClr>
                          <a:srgbClr val="97989A"/>
                        </a:buClr>
                        <a:buSzPct val="100000"/>
                        <a:buFont typeface="Arial" pitchFamily="34" charset="0"/>
                        <a:buNone/>
                        <a:tabLst/>
                        <a:defRPr/>
                      </a:pPr>
                      <a:r>
                        <a:rPr lang="en-US" sz="850" noProof="0" dirty="0" err="1" smtClean="0">
                          <a:solidFill>
                            <a:srgbClr val="000000"/>
                          </a:solidFill>
                          <a:cs typeface="Arial" pitchFamily="34" charset="0"/>
                        </a:rPr>
                        <a:t>n.a</a:t>
                      </a:r>
                      <a:r>
                        <a:rPr lang="en-US" sz="850" noProof="0" dirty="0" smtClean="0">
                          <a:solidFill>
                            <a:srgbClr val="000000"/>
                          </a:solidFill>
                          <a:cs typeface="Arial" pitchFamily="34" charset="0"/>
                        </a:rPr>
                        <a:t>.</a:t>
                      </a:r>
                    </a:p>
                    <a:p>
                      <a:pPr marL="0" indent="0" algn="ctr">
                        <a:lnSpc>
                          <a:spcPct val="100000"/>
                        </a:lnSpc>
                        <a:spcBef>
                          <a:spcPts val="300"/>
                        </a:spcBef>
                        <a:spcAft>
                          <a:spcPts val="600"/>
                        </a:spcAft>
                        <a:buClr>
                          <a:srgbClr val="97989A"/>
                        </a:buClr>
                        <a:buSzPct val="100000"/>
                        <a:buFont typeface="Arial" pitchFamily="34" charset="0"/>
                        <a:buNone/>
                        <a:tabLst/>
                        <a:defRPr/>
                      </a:pPr>
                      <a:r>
                        <a:rPr lang="en-US" sz="850" noProof="0" dirty="0" smtClean="0">
                          <a:solidFill>
                            <a:srgbClr val="000000"/>
                          </a:solidFill>
                          <a:cs typeface="Arial" pitchFamily="34" charset="0"/>
                        </a:rPr>
                        <a:t>(best practice examples welcome)</a:t>
                      </a:r>
                      <a:endParaRPr lang="en-US" sz="850" noProof="0" dirty="0">
                        <a:solidFill>
                          <a:srgbClr val="000000"/>
                        </a:solidFill>
                        <a:cs typeface="Arial" pitchFamily="34" charset="0"/>
                      </a:endParaRPr>
                    </a:p>
                  </a:txBody>
                  <a:tcPr marL="54000" marR="54000" marT="54000" marB="54000" horzOverflow="overflow">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24054516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0"/>
          </p:nvPr>
        </p:nvSpPr>
        <p:spPr/>
        <p:txBody>
          <a:bodyPr/>
          <a:lstStyle/>
          <a:p>
            <a:r>
              <a:rPr lang="en-US" dirty="0" smtClean="0"/>
              <a:t>S&amp;D costs are dominated by personnel costs (rather fixed cost) and group charges and cost allocations for services by group sales entities (included in "other costs", fluctuations due to changes on group level regarding the sales organization and respective cost allocations).</a:t>
            </a:r>
          </a:p>
          <a:p>
            <a:r>
              <a:rPr lang="en-US" dirty="0" smtClean="0"/>
              <a:t>For personnel costs the key driver going forward should be expected to be pay rises, since management sees little room for further headcount reduction. </a:t>
            </a:r>
          </a:p>
          <a:p>
            <a:r>
              <a:rPr lang="en-US" dirty="0" smtClean="0"/>
              <a:t>Going forward group charges will largely be replaced by own personnel expenses and TSA costs (refer Business Plan section).</a:t>
            </a:r>
          </a:p>
          <a:p>
            <a:endParaRPr lang="en-US" dirty="0"/>
          </a:p>
        </p:txBody>
      </p:sp>
      <p:sp>
        <p:nvSpPr>
          <p:cNvPr id="5" name="Titel 4"/>
          <p:cNvSpPr>
            <a:spLocks noGrp="1"/>
          </p:cNvSpPr>
          <p:nvPr>
            <p:ph type="title"/>
          </p:nvPr>
        </p:nvSpPr>
        <p:spPr/>
        <p:txBody>
          <a:bodyPr/>
          <a:lstStyle/>
          <a:p>
            <a:r>
              <a:rPr lang="en-US" sz="4000" dirty="0" smtClean="0"/>
              <a:t>Example analysis – </a:t>
            </a:r>
            <a:r>
              <a:rPr lang="en-US" dirty="0" smtClean="0"/>
              <a:t>Sales &amp; distribution costs</a:t>
            </a:r>
            <a:endParaRPr lang="en-US" dirty="0"/>
          </a:p>
        </p:txBody>
      </p:sp>
      <p:sp>
        <p:nvSpPr>
          <p:cNvPr id="6" name="Textplatzhalter 5"/>
          <p:cNvSpPr>
            <a:spLocks noGrp="1"/>
          </p:cNvSpPr>
          <p:nvPr>
            <p:ph type="body" sz="quarter" idx="13"/>
          </p:nvPr>
        </p:nvSpPr>
        <p:spPr/>
        <p:txBody>
          <a:bodyPr/>
          <a:lstStyle/>
          <a:p>
            <a:r>
              <a:rPr lang="en-US" dirty="0"/>
              <a:t>Expenses – Cost of Sales Method (historical)</a:t>
            </a:r>
          </a:p>
        </p:txBody>
      </p:sp>
      <p:sp>
        <p:nvSpPr>
          <p:cNvPr id="7" name="Text Box 8"/>
          <p:cNvSpPr txBox="1">
            <a:spLocks noChangeArrowheads="1"/>
          </p:cNvSpPr>
          <p:nvPr>
            <p:custDataLst>
              <p:tags r:id="rId1"/>
            </p:custDataLst>
          </p:nvPr>
        </p:nvSpPr>
        <p:spPr bwMode="gray">
          <a:xfrm>
            <a:off x="2435009" y="4113011"/>
            <a:ext cx="3397251"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Management information; KPMG analysis</a:t>
            </a:r>
            <a:endParaRPr lang="en-US" sz="600" dirty="0">
              <a:cs typeface="Arial" pitchFamily="34" charset="0"/>
            </a:endParaRPr>
          </a:p>
        </p:txBody>
      </p:sp>
      <p:sp>
        <p:nvSpPr>
          <p:cNvPr id="11" name="Rectangle 4"/>
          <p:cNvSpPr>
            <a:spLocks noChangeArrowheads="1"/>
          </p:cNvSpPr>
          <p:nvPr>
            <p:custDataLst>
              <p:tags r:id="rId2"/>
            </p:custDataLst>
          </p:nvPr>
        </p:nvSpPr>
        <p:spPr bwMode="auto">
          <a:xfrm>
            <a:off x="2451760" y="4681347"/>
            <a:ext cx="3732815" cy="1340042"/>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b="1" dirty="0">
                <a:solidFill>
                  <a:schemeClr val="bg1"/>
                </a:solidFill>
              </a:rPr>
              <a:t>Note: </a:t>
            </a:r>
            <a:r>
              <a:rPr lang="en-US" sz="800" dirty="0" smtClean="0">
                <a:solidFill>
                  <a:schemeClr val="bg1"/>
                </a:solidFill>
              </a:rPr>
              <a:t>	</a:t>
            </a:r>
          </a:p>
          <a:p>
            <a:pPr marL="357188" lvl="2" indent="-357188" defTabSz="762000" eaLnBrk="0" hangingPunct="0">
              <a:lnSpc>
                <a:spcPct val="90000"/>
              </a:lnSpc>
            </a:pPr>
            <a:endParaRPr lang="en-US" sz="800" dirty="0" smtClean="0">
              <a:solidFill>
                <a:schemeClr val="bg1"/>
              </a:solidFill>
            </a:endParaRPr>
          </a:p>
          <a:p>
            <a:pPr marL="0" lvl="2" defTabSz="762000" eaLnBrk="0" hangingPunct="0">
              <a:lnSpc>
                <a:spcPct val="90000"/>
              </a:lnSpc>
            </a:pPr>
            <a:r>
              <a:rPr lang="en-US" sz="800" dirty="0" smtClean="0">
                <a:solidFill>
                  <a:schemeClr val="bg1"/>
                </a:solidFill>
              </a:rPr>
              <a:t>Analyzing </a:t>
            </a:r>
            <a:r>
              <a:rPr lang="en-US" sz="800" dirty="0">
                <a:solidFill>
                  <a:schemeClr val="bg1"/>
                </a:solidFill>
              </a:rPr>
              <a:t>and presenting a breakdown of “sales and distribution costs” into </a:t>
            </a:r>
            <a:r>
              <a:rPr lang="en-US" sz="800" dirty="0" smtClean="0">
                <a:solidFill>
                  <a:schemeClr val="bg1"/>
                </a:solidFill>
              </a:rPr>
              <a:t>its sub-costs </a:t>
            </a:r>
            <a:r>
              <a:rPr lang="en-US" sz="800" dirty="0">
                <a:solidFill>
                  <a:schemeClr val="bg1"/>
                </a:solidFill>
              </a:rPr>
              <a:t>has the following reasons: </a:t>
            </a:r>
            <a:endParaRPr lang="en-US" sz="800" dirty="0" smtClean="0">
              <a:solidFill>
                <a:schemeClr val="bg1"/>
              </a:solidFill>
            </a:endParaRPr>
          </a:p>
          <a:p>
            <a:pPr marL="357188" lvl="2" indent="-357188" defTabSz="762000" eaLnBrk="0" hangingPunct="0">
              <a:lnSpc>
                <a:spcPct val="90000"/>
              </a:lnSpc>
            </a:pPr>
            <a:endParaRPr lang="en-US" sz="800" dirty="0">
              <a:solidFill>
                <a:schemeClr val="bg1"/>
              </a:solidFill>
            </a:endParaRPr>
          </a:p>
          <a:p>
            <a:pPr marL="216000" lvl="2" indent="-216000" defTabSz="762000" eaLnBrk="0" hangingPunct="0">
              <a:lnSpc>
                <a:spcPct val="90000"/>
              </a:lnSpc>
              <a:buClr>
                <a:schemeClr val="bg1"/>
              </a:buClr>
              <a:buFont typeface="Univers for KPMG Light" panose="020B0403020202020204" pitchFamily="34" charset="0"/>
              <a:buChar char="—"/>
            </a:pPr>
            <a:r>
              <a:rPr lang="en-US" sz="800" dirty="0">
                <a:solidFill>
                  <a:schemeClr val="bg1"/>
                </a:solidFill>
              </a:rPr>
              <a:t>Understanding the cost drives , e.g. freight &amp; packaging developing in line with sales, personnel expenses being semi-fixed costs in nature, marketing costs depending on campaigns or trade fairs, etc.</a:t>
            </a:r>
          </a:p>
          <a:p>
            <a:pPr marL="216000" lvl="2" indent="-216000" defTabSz="762000" eaLnBrk="0" hangingPunct="0">
              <a:lnSpc>
                <a:spcPct val="90000"/>
              </a:lnSpc>
              <a:buClr>
                <a:schemeClr val="bg1"/>
              </a:buClr>
              <a:buFont typeface="Univers for KPMG Light" panose="020B0403020202020204" pitchFamily="34" charset="0"/>
              <a:buChar char="—"/>
            </a:pPr>
            <a:r>
              <a:rPr lang="en-US" sz="800" dirty="0">
                <a:solidFill>
                  <a:schemeClr val="bg1"/>
                </a:solidFill>
              </a:rPr>
              <a:t>Making extraordinary effects obvious (here warranty cost in </a:t>
            </a:r>
            <a:r>
              <a:rPr lang="en-US" sz="800" dirty="0" smtClean="0">
                <a:solidFill>
                  <a:schemeClr val="bg1"/>
                </a:solidFill>
              </a:rPr>
              <a:t>20</a:t>
            </a:r>
            <a:r>
              <a:rPr lang="en-US" sz="800" dirty="0">
                <a:solidFill>
                  <a:schemeClr val="bg1"/>
                </a:solidFill>
              </a:rPr>
              <a:t>1</a:t>
            </a:r>
            <a:r>
              <a:rPr lang="en-US" sz="800" dirty="0" smtClean="0">
                <a:solidFill>
                  <a:schemeClr val="bg1"/>
                </a:solidFill>
              </a:rPr>
              <a:t>0</a:t>
            </a:r>
            <a:r>
              <a:rPr lang="en-US" sz="800" dirty="0">
                <a:solidFill>
                  <a:schemeClr val="bg1"/>
                </a:solidFill>
              </a:rPr>
              <a:t>).</a:t>
            </a:r>
          </a:p>
          <a:p>
            <a:pPr marL="216000" lvl="2" indent="-216000" defTabSz="762000" eaLnBrk="0" hangingPunct="0">
              <a:lnSpc>
                <a:spcPct val="90000"/>
              </a:lnSpc>
              <a:buClr>
                <a:schemeClr val="bg1"/>
              </a:buClr>
              <a:buFont typeface="Univers for KPMG Light" panose="020B0403020202020204" pitchFamily="34" charset="0"/>
              <a:buChar char="—"/>
            </a:pPr>
            <a:r>
              <a:rPr lang="en-US" sz="800" dirty="0">
                <a:solidFill>
                  <a:schemeClr val="bg1"/>
                </a:solidFill>
              </a:rPr>
              <a:t>Understanding what is the line items actually contain in order to compare like with like</a:t>
            </a:r>
          </a:p>
        </p:txBody>
      </p:sp>
      <p:pic>
        <p:nvPicPr>
          <p:cNvPr id="9" name="Grafik 8"/>
          <p:cNvPicPr>
            <a:picLocks noChangeAspect="1"/>
          </p:cNvPicPr>
          <p:nvPr>
            <p:custDataLst>
              <p:tags r:id="rId3"/>
            </p:custDataLst>
          </p:nvPr>
        </p:nvPicPr>
        <p:blipFill>
          <a:blip r:embed="rId18"/>
          <a:stretch>
            <a:fillRect/>
          </a:stretch>
        </p:blipFill>
        <p:spPr>
          <a:xfrm>
            <a:off x="2446338" y="1431109"/>
            <a:ext cx="3738238" cy="2685088"/>
          </a:xfrm>
          <a:prstGeom prst="rect">
            <a:avLst/>
          </a:prstGeom>
        </p:spPr>
      </p:pic>
      <p:sp>
        <p:nvSpPr>
          <p:cNvPr id="16" name="Rectangle 4"/>
          <p:cNvSpPr>
            <a:spLocks noChangeArrowheads="1"/>
          </p:cNvSpPr>
          <p:nvPr>
            <p:custDataLst>
              <p:tags r:id="rId4"/>
            </p:custDataLst>
          </p:nvPr>
        </p:nvSpPr>
        <p:spPr bwMode="auto">
          <a:xfrm>
            <a:off x="6629213" y="2562291"/>
            <a:ext cx="2787837" cy="168835"/>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700" dirty="0">
                <a:solidFill>
                  <a:schemeClr val="bg1"/>
                </a:solidFill>
              </a:rPr>
              <a:t>Reduction of own sales headcount in </a:t>
            </a:r>
            <a:r>
              <a:rPr lang="en-US" sz="700" dirty="0" smtClean="0">
                <a:solidFill>
                  <a:schemeClr val="bg1"/>
                </a:solidFill>
              </a:rPr>
              <a:t>2012</a:t>
            </a:r>
            <a:endParaRPr lang="en-US" sz="700" dirty="0">
              <a:solidFill>
                <a:schemeClr val="bg1"/>
              </a:solidFill>
            </a:endParaRPr>
          </a:p>
        </p:txBody>
      </p:sp>
      <p:cxnSp>
        <p:nvCxnSpPr>
          <p:cNvPr id="18" name="Gewinkelte Verbindung 17"/>
          <p:cNvCxnSpPr>
            <a:stCxn id="16" idx="1"/>
            <a:endCxn id="20" idx="0"/>
          </p:cNvCxnSpPr>
          <p:nvPr/>
        </p:nvCxnSpPr>
        <p:spPr>
          <a:xfrm rot="10800000">
            <a:off x="4930589" y="2407025"/>
            <a:ext cx="1698625" cy="239685"/>
          </a:xfrm>
          <a:prstGeom prst="bentConnector3">
            <a:avLst>
              <a:gd name="adj1" fmla="val 95308"/>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20" name="Rounded Rectangle 2"/>
          <p:cNvSpPr/>
          <p:nvPr>
            <p:custDataLst>
              <p:tags r:id="rId5"/>
            </p:custDataLst>
          </p:nvPr>
        </p:nvSpPr>
        <p:spPr>
          <a:xfrm rot="5400000">
            <a:off x="4416587" y="1969223"/>
            <a:ext cx="152400" cy="87560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1" name="Rounded Rectangle 2"/>
          <p:cNvSpPr/>
          <p:nvPr>
            <p:custDataLst>
              <p:tags r:id="rId6"/>
            </p:custDataLst>
          </p:nvPr>
        </p:nvSpPr>
        <p:spPr>
          <a:xfrm rot="5400000">
            <a:off x="3959387" y="2121623"/>
            <a:ext cx="152400" cy="87560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2" name="Rounded Rectangle 2"/>
          <p:cNvSpPr/>
          <p:nvPr>
            <p:custDataLst>
              <p:tags r:id="rId7"/>
            </p:custDataLst>
          </p:nvPr>
        </p:nvSpPr>
        <p:spPr>
          <a:xfrm rot="5400000">
            <a:off x="4805805" y="1980055"/>
            <a:ext cx="164726" cy="2606164"/>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3" name="Rounded Rectangle 2"/>
          <p:cNvSpPr/>
          <p:nvPr>
            <p:custDataLst>
              <p:tags r:id="rId8"/>
            </p:custDataLst>
          </p:nvPr>
        </p:nvSpPr>
        <p:spPr>
          <a:xfrm rot="5400000">
            <a:off x="4180330" y="2923030"/>
            <a:ext cx="164726" cy="1342514"/>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4" name="Rounded Rectangle 2"/>
          <p:cNvSpPr/>
          <p:nvPr>
            <p:custDataLst>
              <p:tags r:id="rId9"/>
            </p:custDataLst>
          </p:nvPr>
        </p:nvSpPr>
        <p:spPr>
          <a:xfrm rot="5400000">
            <a:off x="4422937" y="3601173"/>
            <a:ext cx="152400" cy="87560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9" name="Rectangle 4"/>
          <p:cNvSpPr>
            <a:spLocks noChangeArrowheads="1"/>
          </p:cNvSpPr>
          <p:nvPr>
            <p:custDataLst>
              <p:tags r:id="rId10"/>
            </p:custDataLst>
          </p:nvPr>
        </p:nvSpPr>
        <p:spPr bwMode="auto">
          <a:xfrm>
            <a:off x="6629213" y="2785835"/>
            <a:ext cx="2787837" cy="253877"/>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700" dirty="0">
                <a:solidFill>
                  <a:schemeClr val="bg1"/>
                </a:solidFill>
              </a:rPr>
              <a:t>High-level of warranty/quality costs in </a:t>
            </a:r>
            <a:r>
              <a:rPr lang="en-US" sz="700" dirty="0" smtClean="0">
                <a:solidFill>
                  <a:schemeClr val="bg1"/>
                </a:solidFill>
              </a:rPr>
              <a:t>2010 </a:t>
            </a:r>
            <a:r>
              <a:rPr lang="en-US" sz="700" dirty="0">
                <a:solidFill>
                  <a:schemeClr val="bg1"/>
                </a:solidFill>
              </a:rPr>
              <a:t>caused by two specific issues, which have been solved </a:t>
            </a:r>
          </a:p>
        </p:txBody>
      </p:sp>
      <p:cxnSp>
        <p:nvCxnSpPr>
          <p:cNvPr id="30" name="Gewinkelte Verbindung 29"/>
          <p:cNvCxnSpPr>
            <a:stCxn id="29" idx="1"/>
            <a:endCxn id="21" idx="0"/>
          </p:cNvCxnSpPr>
          <p:nvPr/>
        </p:nvCxnSpPr>
        <p:spPr>
          <a:xfrm rot="10800000">
            <a:off x="4473389" y="2559424"/>
            <a:ext cx="2155825" cy="353350"/>
          </a:xfrm>
          <a:prstGeom prst="bentConnector3">
            <a:avLst>
              <a:gd name="adj1" fmla="val 96657"/>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32" name="Rectangle 4"/>
          <p:cNvSpPr>
            <a:spLocks noChangeArrowheads="1"/>
          </p:cNvSpPr>
          <p:nvPr>
            <p:custDataLst>
              <p:tags r:id="rId11"/>
            </p:custDataLst>
          </p:nvPr>
        </p:nvSpPr>
        <p:spPr bwMode="auto">
          <a:xfrm>
            <a:off x="6629213" y="3141632"/>
            <a:ext cx="2787837" cy="389216"/>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700" dirty="0">
                <a:solidFill>
                  <a:schemeClr val="bg1"/>
                </a:solidFill>
              </a:rPr>
              <a:t>Historical fluctuations mainly due to group charges.</a:t>
            </a:r>
          </a:p>
          <a:p>
            <a:pPr algn="ctr" defTabSz="762000" eaLnBrk="0" hangingPunct="0">
              <a:lnSpc>
                <a:spcPct val="90000"/>
              </a:lnSpc>
              <a:spcBef>
                <a:spcPts val="600"/>
              </a:spcBef>
            </a:pPr>
            <a:r>
              <a:rPr lang="en-US" sz="700" dirty="0" smtClean="0">
                <a:solidFill>
                  <a:schemeClr val="bg1"/>
                </a:solidFill>
              </a:rPr>
              <a:t>Stand </a:t>
            </a:r>
            <a:r>
              <a:rPr lang="en-US" sz="700" dirty="0">
                <a:solidFill>
                  <a:schemeClr val="bg1"/>
                </a:solidFill>
              </a:rPr>
              <a:t>alone cost and required TSAs to be discussed as part of the business plan</a:t>
            </a:r>
          </a:p>
        </p:txBody>
      </p:sp>
      <p:sp>
        <p:nvSpPr>
          <p:cNvPr id="33" name="Rectangle 4"/>
          <p:cNvSpPr>
            <a:spLocks noChangeArrowheads="1"/>
          </p:cNvSpPr>
          <p:nvPr>
            <p:custDataLst>
              <p:tags r:id="rId12"/>
            </p:custDataLst>
          </p:nvPr>
        </p:nvSpPr>
        <p:spPr bwMode="auto">
          <a:xfrm>
            <a:off x="6629213" y="3685998"/>
            <a:ext cx="2787837" cy="253877"/>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700" dirty="0">
                <a:solidFill>
                  <a:schemeClr val="bg1"/>
                </a:solidFill>
              </a:rPr>
              <a:t>Impacted by sales trends in combination with rather fixed personnel cost; and in addition fluctuations in group charges.</a:t>
            </a:r>
          </a:p>
        </p:txBody>
      </p:sp>
      <p:sp>
        <p:nvSpPr>
          <p:cNvPr id="34" name="Rectangle 4"/>
          <p:cNvSpPr>
            <a:spLocks noChangeArrowheads="1"/>
          </p:cNvSpPr>
          <p:nvPr>
            <p:custDataLst>
              <p:tags r:id="rId13"/>
            </p:custDataLst>
          </p:nvPr>
        </p:nvSpPr>
        <p:spPr bwMode="auto">
          <a:xfrm>
            <a:off x="6629213" y="4104715"/>
            <a:ext cx="2787837" cy="253877"/>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700" dirty="0" smtClean="0">
                <a:solidFill>
                  <a:schemeClr val="bg1"/>
                </a:solidFill>
              </a:rPr>
              <a:t>Favorable </a:t>
            </a:r>
            <a:r>
              <a:rPr lang="en-US" sz="700" dirty="0">
                <a:solidFill>
                  <a:schemeClr val="bg1"/>
                </a:solidFill>
              </a:rPr>
              <a:t>mix effect on average pay per head as headcount reduction affected highly paid sales personnel in Germany. </a:t>
            </a:r>
          </a:p>
        </p:txBody>
      </p:sp>
      <p:cxnSp>
        <p:nvCxnSpPr>
          <p:cNvPr id="35" name="Gewinkelte Verbindung 34"/>
          <p:cNvCxnSpPr>
            <a:stCxn id="33" idx="1"/>
            <a:endCxn id="23" idx="0"/>
          </p:cNvCxnSpPr>
          <p:nvPr/>
        </p:nvCxnSpPr>
        <p:spPr>
          <a:xfrm rot="10800000">
            <a:off x="4933951" y="3594287"/>
            <a:ext cx="1695263" cy="218650"/>
          </a:xfrm>
          <a:prstGeom prst="bentConnector3">
            <a:avLst>
              <a:gd name="adj1" fmla="val 90454"/>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40" name="Gewinkelte Verbindung 39"/>
          <p:cNvCxnSpPr>
            <a:stCxn id="34" idx="1"/>
            <a:endCxn id="24" idx="0"/>
          </p:cNvCxnSpPr>
          <p:nvPr/>
        </p:nvCxnSpPr>
        <p:spPr>
          <a:xfrm rot="10800000">
            <a:off x="4936939" y="4038974"/>
            <a:ext cx="1692275" cy="192680"/>
          </a:xfrm>
          <a:prstGeom prst="bentConnector3">
            <a:avLst>
              <a:gd name="adj1" fmla="val 90525"/>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50" name="Gewinkelte Verbindung 49"/>
          <p:cNvCxnSpPr>
            <a:stCxn id="32" idx="1"/>
            <a:endCxn id="22" idx="0"/>
          </p:cNvCxnSpPr>
          <p:nvPr/>
        </p:nvCxnSpPr>
        <p:spPr>
          <a:xfrm rot="10800000">
            <a:off x="6191251" y="3283138"/>
            <a:ext cx="437963" cy="53103"/>
          </a:xfrm>
          <a:prstGeom prst="bentConnector3">
            <a:avLst>
              <a:gd name="adj1" fmla="val 50000"/>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57" name="Rectangle 4"/>
          <p:cNvSpPr>
            <a:spLocks noChangeArrowheads="1"/>
          </p:cNvSpPr>
          <p:nvPr>
            <p:custDataLst>
              <p:tags r:id="rId14"/>
            </p:custDataLst>
          </p:nvPr>
        </p:nvSpPr>
        <p:spPr bwMode="auto">
          <a:xfrm>
            <a:off x="6616513" y="1431502"/>
            <a:ext cx="2798417" cy="961315"/>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b="1" dirty="0">
                <a:solidFill>
                  <a:schemeClr val="bg1"/>
                </a:solidFill>
              </a:rPr>
              <a:t>Group Charges</a:t>
            </a:r>
            <a:r>
              <a:rPr lang="en-US" sz="800" b="1" dirty="0" smtClean="0">
                <a:solidFill>
                  <a:schemeClr val="bg1"/>
                </a:solidFill>
              </a:rPr>
              <a:t>:</a:t>
            </a:r>
          </a:p>
          <a:p>
            <a:pPr marL="357188" lvl="2" indent="-357188" defTabSz="762000" eaLnBrk="0" hangingPunct="0">
              <a:lnSpc>
                <a:spcPct val="90000"/>
              </a:lnSpc>
            </a:pPr>
            <a:endParaRPr lang="en-US" sz="800" dirty="0" smtClean="0">
              <a:solidFill>
                <a:schemeClr val="bg1"/>
              </a:solidFill>
            </a:endParaRPr>
          </a:p>
          <a:p>
            <a:pPr marL="0" lvl="2" defTabSz="762000" eaLnBrk="0" hangingPunct="0">
              <a:lnSpc>
                <a:spcPct val="90000"/>
              </a:lnSpc>
            </a:pPr>
            <a:r>
              <a:rPr lang="en-US" sz="800" dirty="0" smtClean="0">
                <a:solidFill>
                  <a:schemeClr val="bg1"/>
                </a:solidFill>
              </a:rPr>
              <a:t>If</a:t>
            </a:r>
            <a:r>
              <a:rPr lang="en-US" sz="800" dirty="0">
                <a:solidFill>
                  <a:schemeClr val="bg1"/>
                </a:solidFill>
              </a:rPr>
              <a:t>, as in this this “carve-out" example, group charges are a material cost </a:t>
            </a:r>
            <a:r>
              <a:rPr lang="en-US" sz="800" dirty="0" smtClean="0">
                <a:solidFill>
                  <a:schemeClr val="bg1"/>
                </a:solidFill>
              </a:rPr>
              <a:t>driver, these </a:t>
            </a:r>
            <a:r>
              <a:rPr lang="en-US" sz="800" dirty="0">
                <a:solidFill>
                  <a:schemeClr val="bg1"/>
                </a:solidFill>
              </a:rPr>
              <a:t>should be </a:t>
            </a:r>
            <a:r>
              <a:rPr lang="en-US" sz="800" dirty="0" smtClean="0">
                <a:solidFill>
                  <a:schemeClr val="bg1"/>
                </a:solidFill>
              </a:rPr>
              <a:t>analyzed </a:t>
            </a:r>
            <a:r>
              <a:rPr lang="en-US" sz="800" dirty="0">
                <a:solidFill>
                  <a:schemeClr val="bg1"/>
                </a:solidFill>
              </a:rPr>
              <a:t>separately.</a:t>
            </a:r>
          </a:p>
          <a:p>
            <a:pPr marL="0" lvl="2" defTabSz="762000" eaLnBrk="0" hangingPunct="0">
              <a:lnSpc>
                <a:spcPct val="90000"/>
              </a:lnSpc>
            </a:pPr>
            <a:r>
              <a:rPr lang="en-US" sz="800" dirty="0">
                <a:solidFill>
                  <a:schemeClr val="bg1"/>
                </a:solidFill>
              </a:rPr>
              <a:t>The analysis should rather focus on any implication in a stand alone scenario rather than the appropriateness of the group charges itself</a:t>
            </a:r>
            <a:r>
              <a:rPr lang="en-US" sz="800" dirty="0" smtClean="0">
                <a:solidFill>
                  <a:schemeClr val="bg1"/>
                </a:solidFill>
              </a:rPr>
              <a:t>.</a:t>
            </a:r>
            <a:endParaRPr lang="en-US" sz="800" dirty="0">
              <a:solidFill>
                <a:schemeClr val="bg1"/>
              </a:solidFill>
            </a:endParaRPr>
          </a:p>
        </p:txBody>
      </p:sp>
      <p:sp>
        <p:nvSpPr>
          <p:cNvPr id="63" name="Rectangle 4"/>
          <p:cNvSpPr>
            <a:spLocks noChangeArrowheads="1"/>
          </p:cNvSpPr>
          <p:nvPr>
            <p:custDataLst>
              <p:tags r:id="rId15"/>
            </p:custDataLst>
          </p:nvPr>
        </p:nvSpPr>
        <p:spPr bwMode="auto">
          <a:xfrm>
            <a:off x="6616512" y="4523432"/>
            <a:ext cx="2790681" cy="1488464"/>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b="1" dirty="0" smtClean="0">
                <a:solidFill>
                  <a:schemeClr val="bg1"/>
                </a:solidFill>
              </a:rPr>
              <a:t>Pay attention: 	</a:t>
            </a:r>
          </a:p>
          <a:p>
            <a:pPr marL="357188" lvl="2" indent="-357188" defTabSz="762000" eaLnBrk="0" hangingPunct="0">
              <a:lnSpc>
                <a:spcPct val="90000"/>
              </a:lnSpc>
            </a:pPr>
            <a:endParaRPr lang="en-US" sz="800" dirty="0" smtClean="0">
              <a:solidFill>
                <a:schemeClr val="bg1"/>
              </a:solidFill>
            </a:endParaRPr>
          </a:p>
          <a:p>
            <a:pPr marL="0" lvl="2" defTabSz="762000" eaLnBrk="0" hangingPunct="0">
              <a:lnSpc>
                <a:spcPct val="90000"/>
              </a:lnSpc>
            </a:pPr>
            <a:r>
              <a:rPr lang="en-US" sz="800" dirty="0">
                <a:solidFill>
                  <a:schemeClr val="bg1"/>
                </a:solidFill>
              </a:rPr>
              <a:t>Availability/Quality of data:</a:t>
            </a:r>
          </a:p>
          <a:p>
            <a:pPr marL="357188" lvl="2" indent="-357188" defTabSz="762000" eaLnBrk="0" hangingPunct="0">
              <a:lnSpc>
                <a:spcPct val="90000"/>
              </a:lnSpc>
            </a:pPr>
            <a:endParaRPr lang="en-US" sz="800" dirty="0">
              <a:solidFill>
                <a:schemeClr val="bg1"/>
              </a:solidFill>
            </a:endParaRPr>
          </a:p>
          <a:p>
            <a:pPr marL="216000" lvl="2" indent="-216000" defTabSz="762000" eaLnBrk="0" hangingPunct="0">
              <a:lnSpc>
                <a:spcPct val="90000"/>
              </a:lnSpc>
              <a:buClr>
                <a:schemeClr val="bg1"/>
              </a:buClr>
              <a:buFont typeface="Univers for KPMG Light" panose="020B0403020202020204" pitchFamily="34" charset="0"/>
              <a:buChar char="—"/>
            </a:pPr>
            <a:r>
              <a:rPr lang="en-US" sz="800" dirty="0">
                <a:solidFill>
                  <a:schemeClr val="bg1"/>
                </a:solidFill>
              </a:rPr>
              <a:t>In case breakdowns are not available (which is often the case), it is important to focus what analysis can be made with the data available. </a:t>
            </a:r>
          </a:p>
          <a:p>
            <a:pPr marL="216000" lvl="2" indent="-216000" defTabSz="762000" eaLnBrk="0" hangingPunct="0">
              <a:lnSpc>
                <a:spcPct val="90000"/>
              </a:lnSpc>
              <a:buClr>
                <a:schemeClr val="bg1"/>
              </a:buClr>
              <a:buFont typeface="Univers for KPMG Light" panose="020B0403020202020204" pitchFamily="34" charset="0"/>
              <a:buChar char="—"/>
            </a:pPr>
            <a:r>
              <a:rPr lang="en-US" sz="800" dirty="0">
                <a:solidFill>
                  <a:schemeClr val="bg1"/>
                </a:solidFill>
              </a:rPr>
              <a:t>In case a breakdown by into cost subcategories is not available, a breakdown into costs by company/country may be helpful. The analysis should then be limited to a few countries, otherwise it will become too detailed (especially in case costs are classified differently within the group).</a:t>
            </a:r>
          </a:p>
        </p:txBody>
      </p:sp>
      <p:pic>
        <p:nvPicPr>
          <p:cNvPr id="10" name="Grafik 9"/>
          <p:cNvPicPr>
            <a:picLocks noChangeAspect="1"/>
          </p:cNvPicPr>
          <p:nvPr>
            <p:custDataLst>
              <p:tags r:id="rId16"/>
            </p:custDataLst>
          </p:nvPr>
        </p:nvPicPr>
        <p:blipFill>
          <a:blip r:embed="rId19"/>
          <a:stretch>
            <a:fillRect/>
          </a:stretch>
        </p:blipFill>
        <p:spPr>
          <a:xfrm>
            <a:off x="-2793400" y="2213456"/>
            <a:ext cx="1981372" cy="2225233"/>
          </a:xfrm>
          <a:prstGeom prst="rect">
            <a:avLst/>
          </a:prstGeom>
        </p:spPr>
      </p:pic>
    </p:spTree>
    <p:extLst>
      <p:ext uri="{BB962C8B-B14F-4D97-AF65-F5344CB8AC3E}">
        <p14:creationId xmlns:p14="http://schemas.microsoft.com/office/powerpoint/2010/main" val="9732583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fik 24"/>
          <p:cNvPicPr>
            <a:picLocks noChangeAspect="1"/>
          </p:cNvPicPr>
          <p:nvPr>
            <p:custDataLst>
              <p:tags r:id="rId1"/>
            </p:custDataLst>
          </p:nvPr>
        </p:nvPicPr>
        <p:blipFill>
          <a:blip r:embed="rId12"/>
          <a:stretch>
            <a:fillRect/>
          </a:stretch>
        </p:blipFill>
        <p:spPr>
          <a:xfrm>
            <a:off x="2450064" y="1430020"/>
            <a:ext cx="3726047" cy="2412312"/>
          </a:xfrm>
          <a:prstGeom prst="rect">
            <a:avLst/>
          </a:prstGeom>
        </p:spPr>
      </p:pic>
      <p:sp>
        <p:nvSpPr>
          <p:cNvPr id="2" name="Textplatzhalter 1"/>
          <p:cNvSpPr>
            <a:spLocks noGrp="1"/>
          </p:cNvSpPr>
          <p:nvPr>
            <p:ph type="body" sz="quarter" idx="10"/>
          </p:nvPr>
        </p:nvSpPr>
        <p:spPr/>
        <p:txBody>
          <a:bodyPr/>
          <a:lstStyle/>
          <a:p>
            <a:r>
              <a:rPr lang="en-US" dirty="0" smtClean="0"/>
              <a:t>The key driver for administration costs are personnel expenses and group charges.</a:t>
            </a:r>
          </a:p>
          <a:p>
            <a:r>
              <a:rPr lang="en-US" dirty="0" smtClean="0"/>
              <a:t>Admin personnel headcount was driven by a temporary decrease in 2011 (restructuring did not prove sustainable). Pay rises added to the cost increase in 2012. </a:t>
            </a:r>
          </a:p>
          <a:p>
            <a:r>
              <a:rPr lang="en-US" dirty="0" smtClean="0"/>
              <a:t>Group charges (included in "IT" and "other costs") include lump-sum charges for allocated corporate and HQ costs. Target expects significantly lower costs for a stand alone organization (to be discussed as part of the business plan).</a:t>
            </a:r>
          </a:p>
          <a:p>
            <a:endParaRPr lang="en-US" dirty="0"/>
          </a:p>
        </p:txBody>
      </p:sp>
      <p:sp>
        <p:nvSpPr>
          <p:cNvPr id="5" name="Titel 4"/>
          <p:cNvSpPr>
            <a:spLocks noGrp="1"/>
          </p:cNvSpPr>
          <p:nvPr>
            <p:ph type="title"/>
          </p:nvPr>
        </p:nvSpPr>
        <p:spPr/>
        <p:txBody>
          <a:bodyPr/>
          <a:lstStyle/>
          <a:p>
            <a:r>
              <a:rPr lang="en-US" sz="4000" dirty="0" smtClean="0"/>
              <a:t>Example analysis – </a:t>
            </a:r>
            <a:r>
              <a:rPr lang="en-US" dirty="0" smtClean="0"/>
              <a:t>Administration costs</a:t>
            </a:r>
            <a:endParaRPr lang="en-US" dirty="0"/>
          </a:p>
        </p:txBody>
      </p:sp>
      <p:sp>
        <p:nvSpPr>
          <p:cNvPr id="6" name="Textplatzhalter 5"/>
          <p:cNvSpPr>
            <a:spLocks noGrp="1"/>
          </p:cNvSpPr>
          <p:nvPr>
            <p:ph type="body" sz="quarter" idx="13"/>
          </p:nvPr>
        </p:nvSpPr>
        <p:spPr/>
        <p:txBody>
          <a:bodyPr/>
          <a:lstStyle/>
          <a:p>
            <a:r>
              <a:rPr lang="en-US" dirty="0"/>
              <a:t>Expenses – Cost of Sales Method (historical)</a:t>
            </a:r>
          </a:p>
        </p:txBody>
      </p:sp>
      <p:sp>
        <p:nvSpPr>
          <p:cNvPr id="7" name="Text Box 8"/>
          <p:cNvSpPr txBox="1">
            <a:spLocks noChangeArrowheads="1"/>
          </p:cNvSpPr>
          <p:nvPr>
            <p:custDataLst>
              <p:tags r:id="rId2"/>
            </p:custDataLst>
          </p:nvPr>
        </p:nvSpPr>
        <p:spPr bwMode="gray">
          <a:xfrm>
            <a:off x="2453958" y="3875925"/>
            <a:ext cx="3397251"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cs typeface="Arial" pitchFamily="34" charset="0"/>
              </a:rPr>
              <a:t>Source:	Management information; KPMG analysis</a:t>
            </a:r>
            <a:endParaRPr lang="en-US" sz="600" dirty="0">
              <a:cs typeface="Arial" pitchFamily="34" charset="0"/>
            </a:endParaRPr>
          </a:p>
        </p:txBody>
      </p:sp>
      <p:sp>
        <p:nvSpPr>
          <p:cNvPr id="22" name="Rounded Rectangle 2"/>
          <p:cNvSpPr/>
          <p:nvPr>
            <p:custDataLst>
              <p:tags r:id="rId3"/>
            </p:custDataLst>
          </p:nvPr>
        </p:nvSpPr>
        <p:spPr>
          <a:xfrm rot="5400000">
            <a:off x="4844540" y="2139440"/>
            <a:ext cx="167266" cy="811654"/>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3" name="Rounded Rectangle 2"/>
          <p:cNvSpPr/>
          <p:nvPr>
            <p:custDataLst>
              <p:tags r:id="rId4"/>
            </p:custDataLst>
          </p:nvPr>
        </p:nvSpPr>
        <p:spPr>
          <a:xfrm rot="5400000">
            <a:off x="3932680" y="2553460"/>
            <a:ext cx="160916" cy="904364"/>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24" name="Rounded Rectangle 2"/>
          <p:cNvSpPr/>
          <p:nvPr>
            <p:custDataLst>
              <p:tags r:id="rId5"/>
            </p:custDataLst>
          </p:nvPr>
        </p:nvSpPr>
        <p:spPr>
          <a:xfrm rot="5400000">
            <a:off x="4362164" y="3250466"/>
            <a:ext cx="334906" cy="875602"/>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sp>
        <p:nvSpPr>
          <p:cNvPr id="32" name="Rectangle 4"/>
          <p:cNvSpPr>
            <a:spLocks noChangeArrowheads="1"/>
          </p:cNvSpPr>
          <p:nvPr>
            <p:custDataLst>
              <p:tags r:id="rId6"/>
            </p:custDataLst>
          </p:nvPr>
        </p:nvSpPr>
        <p:spPr bwMode="auto">
          <a:xfrm>
            <a:off x="6629213" y="2703335"/>
            <a:ext cx="2787837" cy="1050980"/>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defTabSz="762000" eaLnBrk="0" hangingPunct="0">
              <a:lnSpc>
                <a:spcPct val="90000"/>
              </a:lnSpc>
              <a:spcBef>
                <a:spcPts val="600"/>
              </a:spcBef>
            </a:pPr>
            <a:r>
              <a:rPr lang="en-US" sz="700" dirty="0">
                <a:solidFill>
                  <a:schemeClr val="bg1"/>
                </a:solidFill>
              </a:rPr>
              <a:t>Combination of </a:t>
            </a:r>
          </a:p>
          <a:p>
            <a:pPr marL="228600" indent="-228600" defTabSz="762000" eaLnBrk="0" hangingPunct="0">
              <a:lnSpc>
                <a:spcPct val="90000"/>
              </a:lnSpc>
              <a:spcBef>
                <a:spcPts val="600"/>
              </a:spcBef>
              <a:buFont typeface="+mj-lt"/>
              <a:buAutoNum type="arabicPeriod"/>
            </a:pPr>
            <a:r>
              <a:rPr lang="en-US" sz="700" dirty="0">
                <a:solidFill>
                  <a:schemeClr val="bg1"/>
                </a:solidFill>
              </a:rPr>
              <a:t>lower IT group charges in Germany; and </a:t>
            </a:r>
            <a:endParaRPr lang="en-US" sz="700" dirty="0" smtClean="0">
              <a:solidFill>
                <a:schemeClr val="bg1"/>
              </a:solidFill>
            </a:endParaRPr>
          </a:p>
          <a:p>
            <a:pPr marL="228600" indent="-228600" defTabSz="762000" eaLnBrk="0" hangingPunct="0">
              <a:lnSpc>
                <a:spcPct val="90000"/>
              </a:lnSpc>
              <a:spcBef>
                <a:spcPts val="600"/>
              </a:spcBef>
              <a:buFont typeface="+mj-lt"/>
              <a:buAutoNum type="arabicPeriod"/>
            </a:pPr>
            <a:r>
              <a:rPr lang="en-US" sz="700" dirty="0" smtClean="0">
                <a:solidFill>
                  <a:schemeClr val="bg1"/>
                </a:solidFill>
              </a:rPr>
              <a:t>Re-allocation </a:t>
            </a:r>
            <a:r>
              <a:rPr lang="en-US" sz="700" dirty="0">
                <a:solidFill>
                  <a:schemeClr val="bg1"/>
                </a:solidFill>
              </a:rPr>
              <a:t>of IT expenses within the P&amp;L of the US subgroup (until </a:t>
            </a:r>
            <a:r>
              <a:rPr lang="en-US" sz="700" dirty="0" smtClean="0">
                <a:solidFill>
                  <a:schemeClr val="bg1"/>
                </a:solidFill>
              </a:rPr>
              <a:t>2011 </a:t>
            </a:r>
            <a:r>
              <a:rPr lang="en-US" sz="700" dirty="0">
                <a:solidFill>
                  <a:schemeClr val="bg1"/>
                </a:solidFill>
              </a:rPr>
              <a:t>entirely reported within Admin, since </a:t>
            </a:r>
            <a:r>
              <a:rPr lang="en-US" sz="700" dirty="0" smtClean="0">
                <a:solidFill>
                  <a:schemeClr val="bg1"/>
                </a:solidFill>
              </a:rPr>
              <a:t>2012 allocated </a:t>
            </a:r>
            <a:r>
              <a:rPr lang="en-US" sz="700" dirty="0">
                <a:solidFill>
                  <a:schemeClr val="bg1"/>
                </a:solidFill>
              </a:rPr>
              <a:t>across all functional cost categories including cost of </a:t>
            </a:r>
            <a:r>
              <a:rPr lang="en-US" sz="700" dirty="0" smtClean="0">
                <a:solidFill>
                  <a:schemeClr val="bg1"/>
                </a:solidFill>
              </a:rPr>
              <a:t>sales</a:t>
            </a:r>
            <a:r>
              <a:rPr lang="en-US" sz="700" dirty="0">
                <a:solidFill>
                  <a:schemeClr val="bg1"/>
                </a:solidFill>
              </a:rPr>
              <a:t>)</a:t>
            </a:r>
          </a:p>
          <a:p>
            <a:pPr defTabSz="762000" eaLnBrk="0" hangingPunct="0">
              <a:lnSpc>
                <a:spcPct val="90000"/>
              </a:lnSpc>
              <a:spcBef>
                <a:spcPts val="600"/>
              </a:spcBef>
            </a:pPr>
            <a:r>
              <a:rPr lang="en-US" sz="700" dirty="0">
                <a:solidFill>
                  <a:schemeClr val="bg1"/>
                </a:solidFill>
              </a:rPr>
              <a:t>In addition the </a:t>
            </a:r>
            <a:r>
              <a:rPr lang="en-US" sz="700" dirty="0" smtClean="0">
                <a:solidFill>
                  <a:schemeClr val="bg1"/>
                </a:solidFill>
              </a:rPr>
              <a:t>2011 cost </a:t>
            </a:r>
            <a:r>
              <a:rPr lang="en-US" sz="700" dirty="0">
                <a:solidFill>
                  <a:schemeClr val="bg1"/>
                </a:solidFill>
              </a:rPr>
              <a:t>had been impacted by one off costs related to a SAP roll out in major entities</a:t>
            </a:r>
          </a:p>
        </p:txBody>
      </p:sp>
      <p:sp>
        <p:nvSpPr>
          <p:cNvPr id="33" name="Rectangle 4"/>
          <p:cNvSpPr>
            <a:spLocks noChangeArrowheads="1"/>
          </p:cNvSpPr>
          <p:nvPr>
            <p:custDataLst>
              <p:tags r:id="rId7"/>
            </p:custDataLst>
          </p:nvPr>
        </p:nvSpPr>
        <p:spPr bwMode="auto">
          <a:xfrm>
            <a:off x="6629213" y="3795154"/>
            <a:ext cx="2787837" cy="253877"/>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700" dirty="0">
                <a:solidFill>
                  <a:schemeClr val="bg1"/>
                </a:solidFill>
              </a:rPr>
              <a:t>Change in group charge cost allocation following a reorganization on group level</a:t>
            </a:r>
          </a:p>
        </p:txBody>
      </p:sp>
      <p:sp>
        <p:nvSpPr>
          <p:cNvPr id="34" name="Rectangle 4"/>
          <p:cNvSpPr>
            <a:spLocks noChangeArrowheads="1"/>
          </p:cNvSpPr>
          <p:nvPr>
            <p:custDataLst>
              <p:tags r:id="rId8"/>
            </p:custDataLst>
          </p:nvPr>
        </p:nvSpPr>
        <p:spPr bwMode="auto">
          <a:xfrm>
            <a:off x="6629213" y="4104715"/>
            <a:ext cx="2787837" cy="253877"/>
          </a:xfrm>
          <a:prstGeom prst="rect">
            <a:avLst/>
          </a:prstGeom>
          <a:solidFill>
            <a:srgbClr val="00A3A1"/>
          </a:solidFill>
          <a:ln w="12700">
            <a:solidFill>
              <a:srgbClr val="00A3A1"/>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700" dirty="0">
                <a:solidFill>
                  <a:schemeClr val="bg1"/>
                </a:solidFill>
              </a:rPr>
              <a:t>Swing back of headcount as prior year restructuring proved not sustainable. In addition general pay rises</a:t>
            </a:r>
          </a:p>
        </p:txBody>
      </p:sp>
      <p:cxnSp>
        <p:nvCxnSpPr>
          <p:cNvPr id="35" name="Gewinkelte Verbindung 34"/>
          <p:cNvCxnSpPr>
            <a:stCxn id="33" idx="1"/>
            <a:endCxn id="23" idx="0"/>
          </p:cNvCxnSpPr>
          <p:nvPr/>
        </p:nvCxnSpPr>
        <p:spPr>
          <a:xfrm rot="10800000">
            <a:off x="4465321" y="3058093"/>
            <a:ext cx="2163893" cy="864000"/>
          </a:xfrm>
          <a:prstGeom prst="bentConnector3">
            <a:avLst>
              <a:gd name="adj1" fmla="val 16546"/>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40" name="Gewinkelte Verbindung 39"/>
          <p:cNvCxnSpPr>
            <a:stCxn id="34" idx="1"/>
            <a:endCxn id="24" idx="0"/>
          </p:cNvCxnSpPr>
          <p:nvPr/>
        </p:nvCxnSpPr>
        <p:spPr>
          <a:xfrm rot="10800000">
            <a:off x="4967419" y="3688268"/>
            <a:ext cx="1661795" cy="543387"/>
          </a:xfrm>
          <a:prstGeom prst="bentConnector3">
            <a:avLst>
              <a:gd name="adj1" fmla="val 50000"/>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50" name="Gewinkelte Verbindung 49"/>
          <p:cNvCxnSpPr>
            <a:stCxn id="32" idx="1"/>
            <a:endCxn id="22" idx="0"/>
          </p:cNvCxnSpPr>
          <p:nvPr/>
        </p:nvCxnSpPr>
        <p:spPr>
          <a:xfrm rot="10800000">
            <a:off x="5334001" y="2580825"/>
            <a:ext cx="1295213" cy="648000"/>
          </a:xfrm>
          <a:prstGeom prst="bentConnector3">
            <a:avLst>
              <a:gd name="adj1" fmla="val 19996"/>
            </a:avLst>
          </a:prstGeom>
          <a:ln>
            <a:solidFill>
              <a:schemeClr val="accent4"/>
            </a:solidFill>
            <a:tailEnd type="triangle" w="sm" len="sm"/>
          </a:ln>
        </p:spPr>
        <p:style>
          <a:lnRef idx="1">
            <a:schemeClr val="accent1"/>
          </a:lnRef>
          <a:fillRef idx="0">
            <a:schemeClr val="accent1"/>
          </a:fillRef>
          <a:effectRef idx="0">
            <a:schemeClr val="accent1"/>
          </a:effectRef>
          <a:fontRef idx="minor">
            <a:schemeClr val="tx1"/>
          </a:fontRef>
        </p:style>
      </p:cxnSp>
      <p:sp>
        <p:nvSpPr>
          <p:cNvPr id="57" name="Rectangle 4"/>
          <p:cNvSpPr>
            <a:spLocks noChangeArrowheads="1"/>
          </p:cNvSpPr>
          <p:nvPr>
            <p:custDataLst>
              <p:tags r:id="rId9"/>
            </p:custDataLst>
          </p:nvPr>
        </p:nvSpPr>
        <p:spPr bwMode="auto">
          <a:xfrm>
            <a:off x="6629400" y="1431502"/>
            <a:ext cx="2785530" cy="1233733"/>
          </a:xfrm>
          <a:prstGeom prst="rect">
            <a:avLst/>
          </a:prstGeom>
          <a:solidFill>
            <a:srgbClr val="BC204B"/>
          </a:solidFill>
          <a:ln w="12700">
            <a:solidFill>
              <a:srgbClr val="BC204B"/>
            </a:solidFill>
            <a:miter lim="800000"/>
            <a:headEnd/>
            <a:tailEnd/>
          </a:ln>
          <a:effectLst/>
        </p:spPr>
        <p:txBody>
          <a:bodyPr lIns="54000" tIns="54000" rIns="54000" bIns="54000" anchor="ctr" anchorCtr="1"/>
          <a:lstStyle/>
          <a:p>
            <a:pPr marL="357188" lvl="2" indent="-357188" defTabSz="762000" eaLnBrk="0" hangingPunct="0">
              <a:lnSpc>
                <a:spcPct val="90000"/>
              </a:lnSpc>
            </a:pPr>
            <a:r>
              <a:rPr lang="en-US" sz="800" b="1" dirty="0">
                <a:solidFill>
                  <a:schemeClr val="bg1"/>
                </a:solidFill>
              </a:rPr>
              <a:t>Group Charges</a:t>
            </a:r>
            <a:r>
              <a:rPr lang="en-US" sz="800" b="1" dirty="0" smtClean="0">
                <a:solidFill>
                  <a:schemeClr val="bg1"/>
                </a:solidFill>
              </a:rPr>
              <a:t>:</a:t>
            </a:r>
          </a:p>
          <a:p>
            <a:pPr marL="357188" lvl="2" indent="-357188" defTabSz="762000" eaLnBrk="0" hangingPunct="0">
              <a:lnSpc>
                <a:spcPct val="90000"/>
              </a:lnSpc>
            </a:pPr>
            <a:endParaRPr lang="en-US" sz="800" dirty="0" smtClean="0">
              <a:solidFill>
                <a:schemeClr val="bg1"/>
              </a:solidFill>
            </a:endParaRPr>
          </a:p>
          <a:p>
            <a:pPr marL="0" lvl="2" defTabSz="762000" eaLnBrk="0" hangingPunct="0">
              <a:lnSpc>
                <a:spcPct val="90000"/>
              </a:lnSpc>
            </a:pPr>
            <a:r>
              <a:rPr lang="en-US" sz="800" dirty="0">
                <a:solidFill>
                  <a:schemeClr val="bg1"/>
                </a:solidFill>
              </a:rPr>
              <a:t>If, as in this this “carve-out" example, where the Target was part of a larger Group, group charges are a material cost driver (and have caused fluctuations in respective cost line items) , these should be </a:t>
            </a:r>
            <a:r>
              <a:rPr lang="en-US" sz="800" dirty="0" smtClean="0">
                <a:solidFill>
                  <a:schemeClr val="bg1"/>
                </a:solidFill>
              </a:rPr>
              <a:t>analyzed </a:t>
            </a:r>
            <a:r>
              <a:rPr lang="en-US" sz="800" dirty="0">
                <a:solidFill>
                  <a:schemeClr val="bg1"/>
                </a:solidFill>
              </a:rPr>
              <a:t>separately.</a:t>
            </a:r>
          </a:p>
          <a:p>
            <a:pPr marL="0" lvl="2" defTabSz="762000" eaLnBrk="0" hangingPunct="0">
              <a:lnSpc>
                <a:spcPct val="90000"/>
              </a:lnSpc>
            </a:pPr>
            <a:r>
              <a:rPr lang="en-US" sz="800" dirty="0">
                <a:solidFill>
                  <a:schemeClr val="bg1"/>
                </a:solidFill>
              </a:rPr>
              <a:t>The analysis should rather focus on any implication in a stand alone scenario rather than the appropriateness of the group charges itself</a:t>
            </a:r>
            <a:r>
              <a:rPr lang="en-US" sz="800" dirty="0" smtClean="0">
                <a:solidFill>
                  <a:schemeClr val="bg1"/>
                </a:solidFill>
              </a:rPr>
              <a:t>.</a:t>
            </a:r>
            <a:endParaRPr lang="en-US" sz="800" dirty="0">
              <a:solidFill>
                <a:schemeClr val="bg1"/>
              </a:solidFill>
            </a:endParaRPr>
          </a:p>
        </p:txBody>
      </p:sp>
      <p:pic>
        <p:nvPicPr>
          <p:cNvPr id="17" name="Grafik 16"/>
          <p:cNvPicPr>
            <a:picLocks noChangeAspect="1"/>
          </p:cNvPicPr>
          <p:nvPr>
            <p:custDataLst>
              <p:tags r:id="rId10"/>
            </p:custDataLst>
          </p:nvPr>
        </p:nvPicPr>
        <p:blipFill>
          <a:blip r:embed="rId13"/>
          <a:stretch>
            <a:fillRect/>
          </a:stretch>
        </p:blipFill>
        <p:spPr>
          <a:xfrm>
            <a:off x="-2793400" y="2349844"/>
            <a:ext cx="1981372" cy="2231329"/>
          </a:xfrm>
          <a:prstGeom prst="rect">
            <a:avLst/>
          </a:prstGeom>
        </p:spPr>
      </p:pic>
    </p:spTree>
    <p:extLst>
      <p:ext uri="{BB962C8B-B14F-4D97-AF65-F5344CB8AC3E}">
        <p14:creationId xmlns:p14="http://schemas.microsoft.com/office/powerpoint/2010/main" val="3242080138"/>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FASFONT" val="Univers55"/>
</p:tagLst>
</file>

<file path=ppt/tags/tag11.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12.xml><?xml version="1.0" encoding="utf-8"?>
<p:tagLst xmlns:a="http://schemas.openxmlformats.org/drawingml/2006/main" xmlns:r="http://schemas.openxmlformats.org/officeDocument/2006/relationships" xmlns:p="http://schemas.openxmlformats.org/presentationml/2006/main">
  <p:tag name="FASFONT" val="Univers55"/>
</p:tagLst>
</file>

<file path=ppt/tags/tag1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S&amp;D!$A$2:$L$43"/>
</p:tagLst>
</file>

<file path=ppt/tags/tag14.xml><?xml version="1.0" encoding="utf-8"?>
<p:tagLst xmlns:a="http://schemas.openxmlformats.org/drawingml/2006/main" xmlns:r="http://schemas.openxmlformats.org/officeDocument/2006/relationships" xmlns:p="http://schemas.openxmlformats.org/presentationml/2006/main">
  <p:tag name="FASFONT" val="Univers55"/>
</p:tagLst>
</file>

<file path=ppt/tags/tag15.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6.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7.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8.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9.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FASFONT" val="Univers55"/>
</p:tagLst>
</file>

<file path=ppt/tags/tag21.xml><?xml version="1.0" encoding="utf-8"?>
<p:tagLst xmlns:a="http://schemas.openxmlformats.org/drawingml/2006/main" xmlns:r="http://schemas.openxmlformats.org/officeDocument/2006/relationships" xmlns:p="http://schemas.openxmlformats.org/presentationml/2006/main">
  <p:tag name="FASFONT" val="Univers55"/>
</p:tagLst>
</file>

<file path=ppt/tags/tag22.xml><?xml version="1.0" encoding="utf-8"?>
<p:tagLst xmlns:a="http://schemas.openxmlformats.org/drawingml/2006/main" xmlns:r="http://schemas.openxmlformats.org/officeDocument/2006/relationships" xmlns:p="http://schemas.openxmlformats.org/presentationml/2006/main">
  <p:tag name="FASFONT" val="Univers55"/>
</p:tagLst>
</file>

<file path=ppt/tags/tag23.xml><?xml version="1.0" encoding="utf-8"?>
<p:tagLst xmlns:a="http://schemas.openxmlformats.org/drawingml/2006/main" xmlns:r="http://schemas.openxmlformats.org/officeDocument/2006/relationships" xmlns:p="http://schemas.openxmlformats.org/presentationml/2006/main">
  <p:tag name="FASFONT" val="Univers55"/>
</p:tagLst>
</file>

<file path=ppt/tags/tag24.xml><?xml version="1.0" encoding="utf-8"?>
<p:tagLst xmlns:a="http://schemas.openxmlformats.org/drawingml/2006/main" xmlns:r="http://schemas.openxmlformats.org/officeDocument/2006/relationships" xmlns:p="http://schemas.openxmlformats.org/presentationml/2006/main">
  <p:tag name="FASFONT" val="Univers55"/>
</p:tagLst>
</file>

<file path=ppt/tags/tag25.xml><?xml version="1.0" encoding="utf-8"?>
<p:tagLst xmlns:a="http://schemas.openxmlformats.org/drawingml/2006/main" xmlns:r="http://schemas.openxmlformats.org/officeDocument/2006/relationships" xmlns:p="http://schemas.openxmlformats.org/presentationml/2006/main">
  <p:tag name="FASFONT" val="Univers55"/>
</p:tagLst>
</file>

<file path=ppt/tags/tag2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S&amp;D!$A$2:$L$43"/>
  <p:tag name="WASTB" val="TRUE"/>
</p:tagLst>
</file>

<file path=ppt/tags/tag2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Admin!$A$2:$M$30"/>
</p:tagLst>
</file>

<file path=ppt/tags/tag28.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29.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30.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1.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32.xml><?xml version="1.0" encoding="utf-8"?>
<p:tagLst xmlns:a="http://schemas.openxmlformats.org/drawingml/2006/main" xmlns:r="http://schemas.openxmlformats.org/officeDocument/2006/relationships" xmlns:p="http://schemas.openxmlformats.org/presentationml/2006/main">
  <p:tag name="FASFONT" val="Univers55"/>
</p:tagLst>
</file>

<file path=ppt/tags/tag33.xml><?xml version="1.0" encoding="utf-8"?>
<p:tagLst xmlns:a="http://schemas.openxmlformats.org/drawingml/2006/main" xmlns:r="http://schemas.openxmlformats.org/officeDocument/2006/relationships" xmlns:p="http://schemas.openxmlformats.org/presentationml/2006/main">
  <p:tag name="FASFONT" val="Univers55"/>
</p:tagLst>
</file>

<file path=ppt/tags/tag34.xml><?xml version="1.0" encoding="utf-8"?>
<p:tagLst xmlns:a="http://schemas.openxmlformats.org/drawingml/2006/main" xmlns:r="http://schemas.openxmlformats.org/officeDocument/2006/relationships" xmlns:p="http://schemas.openxmlformats.org/presentationml/2006/main">
  <p:tag name="FASFONT" val="Univers55"/>
</p:tagLst>
</file>

<file path=ppt/tags/tag35.xml><?xml version="1.0" encoding="utf-8"?>
<p:tagLst xmlns:a="http://schemas.openxmlformats.org/drawingml/2006/main" xmlns:r="http://schemas.openxmlformats.org/officeDocument/2006/relationships" xmlns:p="http://schemas.openxmlformats.org/presentationml/2006/main">
  <p:tag name="FASFONT" val="Univers55"/>
</p:tagLst>
</file>

<file path=ppt/tags/tag3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Admin!$A$2:$M$30"/>
  <p:tag name="WASTB" val="TRUE"/>
</p:tagLst>
</file>

<file path=ppt/tags/tag37.xml><?xml version="1.0" encoding="utf-8"?>
<p:tagLst xmlns:a="http://schemas.openxmlformats.org/drawingml/2006/main" xmlns:r="http://schemas.openxmlformats.org/officeDocument/2006/relationships" xmlns:p="http://schemas.openxmlformats.org/presentationml/2006/main">
  <p:tag name="FASFONT" val="Univers55"/>
</p:tagLst>
</file>

<file path=ppt/tags/tag3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R&amp;D!$A$2:$O$34"/>
</p:tagLst>
</file>

<file path=ppt/tags/tag39.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Lead PL Consol.!$A$2:$G$22"/>
</p:tagLst>
</file>

<file path=ppt/tags/tag40.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41.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42.xml><?xml version="1.0" encoding="utf-8"?>
<p:tagLst xmlns:a="http://schemas.openxmlformats.org/drawingml/2006/main" xmlns:r="http://schemas.openxmlformats.org/officeDocument/2006/relationships" xmlns:p="http://schemas.openxmlformats.org/presentationml/2006/main">
  <p:tag name="FASFONT" val="Univers55"/>
</p:tagLst>
</file>

<file path=ppt/tags/tag43.xml><?xml version="1.0" encoding="utf-8"?>
<p:tagLst xmlns:a="http://schemas.openxmlformats.org/drawingml/2006/main" xmlns:r="http://schemas.openxmlformats.org/officeDocument/2006/relationships" xmlns:p="http://schemas.openxmlformats.org/presentationml/2006/main">
  <p:tag name="FASFONT" val="Univers55"/>
</p:tagLst>
</file>

<file path=ppt/tags/tag4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R&amp;D!$A$2:$O$34"/>
  <p:tag name="WASTB" val="TRUE"/>
</p:tagLst>
</file>

<file path=ppt/tags/tag45.xml><?xml version="1.0" encoding="utf-8"?>
<p:tagLst xmlns:a="http://schemas.openxmlformats.org/drawingml/2006/main" xmlns:r="http://schemas.openxmlformats.org/officeDocument/2006/relationships" xmlns:p="http://schemas.openxmlformats.org/presentationml/2006/main">
  <p:tag name="FASFONT" val="Univers55"/>
</p:tagLst>
</file>

<file path=ppt/tags/tag46.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4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Fixed_Variable!$A$2:$E$12"/>
</p:tagLst>
</file>

<file path=ppt/tags/tag4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Fixed_Variable!$A$2:$E$12"/>
  <p:tag name="WASTB" val="TRUE"/>
</p:tagLst>
</file>

<file path=ppt/tags/tag49.xml><?xml version="1.0" encoding="utf-8"?>
<p:tagLst xmlns:a="http://schemas.openxmlformats.org/drawingml/2006/main" xmlns:r="http://schemas.openxmlformats.org/officeDocument/2006/relationships" xmlns:p="http://schemas.openxmlformats.org/presentationml/2006/main">
  <p:tag name="COPYRIGHT1" val="TRUE"/>
</p:tagLst>
</file>

<file path=ppt/tags/tag5.xml><?xml version="1.0" encoding="utf-8"?>
<p:tagLst xmlns:a="http://schemas.openxmlformats.org/drawingml/2006/main" xmlns:r="http://schemas.openxmlformats.org/officeDocument/2006/relationships" xmlns:p="http://schemas.openxmlformats.org/presentationml/2006/main">
  <p:tag name="FASFONT" val="Univers55"/>
</p:tagLst>
</file>

<file path=ppt/tags/tag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Expenses (Cos).xlsx]Lead PL Consol.!$A$2:$G$22"/>
  <p:tag name="WASTB" val="TRUE"/>
</p:tagLst>
</file>

<file path=ppt/tags/tag7.xml><?xml version="1.0" encoding="utf-8"?>
<p:tagLst xmlns:a="http://schemas.openxmlformats.org/drawingml/2006/main" xmlns:r="http://schemas.openxmlformats.org/officeDocument/2006/relationships" xmlns:p="http://schemas.openxmlformats.org/presentationml/2006/main">
  <p:tag name="FASFONT" val="Univers55"/>
</p:tagLst>
</file>

<file path=ppt/tags/tag8.xml><?xml version="1.0" encoding="utf-8"?>
<p:tagLst xmlns:a="http://schemas.openxmlformats.org/drawingml/2006/main" xmlns:r="http://schemas.openxmlformats.org/officeDocument/2006/relationships" xmlns:p="http://schemas.openxmlformats.org/presentationml/2006/main">
  <p:tag name="FASFONT" val="Univers55"/>
</p:tagLst>
</file>

<file path=ppt/tags/tag9.xml><?xml version="1.0" encoding="utf-8"?>
<p:tagLst xmlns:a="http://schemas.openxmlformats.org/drawingml/2006/main" xmlns:r="http://schemas.openxmlformats.org/officeDocument/2006/relationships" xmlns:p="http://schemas.openxmlformats.org/presentationml/2006/main">
  <p:tag name="FASFONT" val="Univers55"/>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EDC7326-5D7A-468A-AECD-99FD595D88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5B2C63C-33A5-436D-9B2F-6B9DCD9235F0}">
  <ds:schemaRef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757AC2B9-547D-47A3-9857-F15D9C0E123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3085</Words>
  <Application>Microsoft Office PowerPoint</Application>
  <PresentationFormat>A4-Papier (210x297 mm)</PresentationFormat>
  <Paragraphs>243</Paragraphs>
  <Slides>12</Slides>
  <Notes>2</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12</vt:i4>
      </vt:variant>
    </vt:vector>
  </HeadingPairs>
  <TitlesOfParts>
    <vt:vector size="20" baseType="lpstr">
      <vt:lpstr>Arial</vt:lpstr>
      <vt:lpstr>Calibri</vt:lpstr>
      <vt:lpstr>KPMG Extralight</vt:lpstr>
      <vt:lpstr>KPMG Light</vt:lpstr>
      <vt:lpstr>Univers for KPMG Light</vt:lpstr>
      <vt:lpstr>Wingdings</vt:lpstr>
      <vt:lpstr>KPMG_Report_4x3_050216_2016</vt:lpstr>
      <vt:lpstr>Arbeitsblatt</vt:lpstr>
      <vt:lpstr>Workbook Expenses – CoS (Historical) </vt:lpstr>
      <vt:lpstr>Disclaimer</vt:lpstr>
      <vt:lpstr>Overview (1/2)</vt:lpstr>
      <vt:lpstr>Overview (2/2) – Structure of analysis (Cost of Sales Format) and related workbooks</vt:lpstr>
      <vt:lpstr>Pitfalls and lessons learned</vt:lpstr>
      <vt:lpstr>Core issues (1/2)</vt:lpstr>
      <vt:lpstr>Core issues (2/2)</vt:lpstr>
      <vt:lpstr>Example analysis – Sales &amp; distribution costs</vt:lpstr>
      <vt:lpstr>Example analysis – Administration costs</vt:lpstr>
      <vt:lpstr>Example analysis – Research &amp; development costs</vt:lpstr>
      <vt:lpstr>Example analysis – Fixed vs. variable costs analysis</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128</cp:revision>
  <dcterms:created xsi:type="dcterms:W3CDTF">2016-06-20T11:42:26Z</dcterms:created>
  <dcterms:modified xsi:type="dcterms:W3CDTF">2017-04-21T08:27:01Z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